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89" r:id="rId4"/>
    <p:sldId id="285" r:id="rId5"/>
    <p:sldId id="286" r:id="rId6"/>
    <p:sldId id="280" r:id="rId7"/>
    <p:sldId id="288" r:id="rId8"/>
    <p:sldId id="282" r:id="rId9"/>
    <p:sldId id="287" r:id="rId10"/>
    <p:sldId id="290" r:id="rId11"/>
    <p:sldId id="291" r:id="rId12"/>
    <p:sldId id="292" r:id="rId13"/>
    <p:sldId id="293" r:id="rId14"/>
    <p:sldId id="294" r:id="rId15"/>
    <p:sldId id="273" r:id="rId16"/>
    <p:sldId id="264" r:id="rId17"/>
    <p:sldId id="296" r:id="rId18"/>
    <p:sldId id="277" r:id="rId19"/>
    <p:sldId id="266" r:id="rId20"/>
    <p:sldId id="297" r:id="rId21"/>
    <p:sldId id="265" r:id="rId22"/>
    <p:sldId id="267" r:id="rId23"/>
    <p:sldId id="298" r:id="rId24"/>
    <p:sldId id="29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1"/>
    <p:restoredTop sz="78367"/>
  </p:normalViewPr>
  <p:slideViewPr>
    <p:cSldViewPr snapToGrid="0" snapToObjects="1">
      <p:cViewPr varScale="1">
        <p:scale>
          <a:sx n="99" d="100"/>
          <a:sy n="99" d="100"/>
        </p:scale>
        <p:origin x="2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CDA79-609A-0749-8221-1E8AFA44E673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222DD-51F7-7C43-9BCE-3BB433970A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29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Origines:</a:t>
            </a:r>
          </a:p>
          <a:p>
            <a:r>
              <a:rPr lang="fr-FR" dirty="0"/>
              <a:t>- Confinement -&gt; Accord du piano</a:t>
            </a:r>
          </a:p>
          <a:p>
            <a:r>
              <a:rPr lang="fr-FR" dirty="0"/>
              <a:t>- Cours d’harmonie sur la fugue</a:t>
            </a:r>
          </a:p>
          <a:p>
            <a:r>
              <a:rPr lang="fr-FR" dirty="0"/>
              <a:t>- Recherches </a:t>
            </a:r>
            <a:r>
              <a:rPr lang="fr-FR" dirty="0" err="1"/>
              <a:t>recentes</a:t>
            </a:r>
            <a:r>
              <a:rPr lang="fr-FR" dirty="0"/>
              <a:t> personnelles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0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752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72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16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2CC83-105D-204F-9912-7F21DC465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4B972A-0041-A349-ADE3-336FA57E8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BB9EE0-2270-D14E-90CE-10700FCE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DA6D0E-F796-7742-9C02-090FC2E5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8981AB-5E31-F64D-A0C7-770E100B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B8297-1214-744E-B058-0CAD7A8A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BAC448-3E49-F84B-A15A-1A70778BE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590354-14B6-704B-83EE-379484B5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7281DD-FFB5-B44E-B9CA-8AF304FC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62FDC1-8EA8-9749-BA04-5DA8E69F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13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9D2AB6-9647-0F46-BFE5-B9B44217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8BEC34-1AB2-0843-809F-6504B9CB5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F65C7A-07F1-384D-8C78-7EDD3657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EE1B55-18D0-C845-9E14-8870C04A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9C4F8C-2813-4540-BC94-16CBABD1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64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61184-DCB0-E84C-B836-F3E72742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87F74-E093-6944-A52D-0B1E36A3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69FFB3-7D89-2E44-A964-FB1DB0D6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E9A838-63F7-7841-BB6A-AF1389841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54D2F4-862B-C74B-A009-1889CD7C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52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A4FD0-B2B9-7744-8246-D5B9D58B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47E9AF-7D65-624B-9EB3-E40D9DC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D1A2A5-B222-4E46-B8DA-7C9A0584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24D0B3-54C6-9041-A1D8-DAA1567B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E3B52-5103-E142-BD41-32A49088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95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3D688-8998-F34A-B164-533DA658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BABC2D-872D-014E-9581-A7AC35E97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D787CC-FCB7-7346-A4AA-F4CE3FD7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A3F1F1-A471-8440-8811-EB927B7E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A26DA7-92E4-F54D-A5C9-37875319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AA7C01-30AA-5A48-A156-7BE43217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75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0F93A-4AD0-6141-B26B-76592817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5983F4-53DD-AE4E-A536-76E7ACA1D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43BE7F-D8C6-2341-A3F4-CCFF0EF0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F12B3D-1658-A040-A8B8-8C358B7B7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F5C6DA-A3C2-B649-A02B-74FDC313C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E5109F-BB93-7349-85E7-A5758ED3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05C3FA-966C-E64B-B782-EB311BB2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989CD1-740F-6C42-BD6A-4D5D3E1A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552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015A9-6090-0848-816B-F19D37C0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DCAF51-E436-8C40-8F40-21CBB3B0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41BB09-D501-E24B-8BBB-B612A018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091D6E-E1F2-364F-ADF9-C9AE046F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91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067508-FA77-EA43-B6FF-A68026E4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E2D70-B81D-F04F-A70D-42E876EB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2D2434-3E9A-C94E-8535-174A174F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5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F2F7E-533C-3143-B507-C47072AA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5B5F5D-0A0B-DA4B-A03F-5A808AE2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F24CD1-0F29-D242-BEA9-0B4CA5F78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C3921A-39A5-694F-A5DA-12BDF911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B6E317-461A-AE4C-91B7-AC6FC95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AE9FF5-4024-FA41-B8FA-37EC1F74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14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DC4B62-6592-CE47-875B-7EAD32DF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A241A1-F84F-B14F-BA73-7A9AB1861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C268B2-A865-4049-812E-098E203B2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E42AFD-A800-514D-8AC5-D86A289B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02C9B7-312D-2C48-8981-56DF8AE8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3CBC44-9471-7F47-8585-2FDB68F1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D337DB-2643-8D4F-9EFF-3BD8B39F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A5DEDD-EF33-034F-AF86-51AF5339C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922BCB-9A32-6349-B270-C73E9651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367AF6-B928-6D41-99B9-6736DF18E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445997-9018-A94A-80D8-CE6D30ECB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00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18.jp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hyperlink" Target="https://fr.wikipedia.org/wiki/Battement_(acoustique)" TargetMode="External"/><Relationship Id="rId18" Type="http://schemas.openxmlformats.org/officeDocument/2006/relationships/image" Target="../media/image26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19.jpg"/><Relationship Id="rId17" Type="http://schemas.openxmlformats.org/officeDocument/2006/relationships/image" Target="../media/image25.png"/><Relationship Id="rId2" Type="http://schemas.openxmlformats.org/officeDocument/2006/relationships/audio" Target="../media/media6.wav"/><Relationship Id="rId16" Type="http://schemas.openxmlformats.org/officeDocument/2006/relationships/image" Target="../media/image24.png"/><Relationship Id="rId1" Type="http://schemas.microsoft.com/office/2007/relationships/media" Target="../media/media6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2.xml"/><Relationship Id="rId5" Type="http://schemas.microsoft.com/office/2007/relationships/media" Target="../media/media10.wav"/><Relationship Id="rId15" Type="http://schemas.openxmlformats.org/officeDocument/2006/relationships/image" Target="../media/image23.png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13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14.wav"/><Relationship Id="rId11" Type="http://schemas.openxmlformats.org/officeDocument/2006/relationships/image" Target="../media/image28.png"/><Relationship Id="rId5" Type="http://schemas.microsoft.com/office/2007/relationships/media" Target="../media/media14.wav"/><Relationship Id="rId10" Type="http://schemas.openxmlformats.org/officeDocument/2006/relationships/image" Target="../media/image260.png"/><Relationship Id="rId4" Type="http://schemas.openxmlformats.org/officeDocument/2006/relationships/audio" Target="../media/media13.wav"/><Relationship Id="rId9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wav"/><Relationship Id="rId13" Type="http://schemas.openxmlformats.org/officeDocument/2006/relationships/image" Target="../media/image5.png"/><Relationship Id="rId3" Type="http://schemas.microsoft.com/office/2007/relationships/media" Target="../media/media15.wav"/><Relationship Id="rId7" Type="http://schemas.microsoft.com/office/2007/relationships/media" Target="../media/media17.wav"/><Relationship Id="rId12" Type="http://schemas.openxmlformats.org/officeDocument/2006/relationships/image" Target="../media/image29.jp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16.wav"/><Relationship Id="rId11" Type="http://schemas.openxmlformats.org/officeDocument/2006/relationships/slideLayout" Target="../slideLayouts/slideLayout2.xml"/><Relationship Id="rId5" Type="http://schemas.microsoft.com/office/2007/relationships/media" Target="../media/media16.wav"/><Relationship Id="rId10" Type="http://schemas.openxmlformats.org/officeDocument/2006/relationships/audio" Target="../media/media18.wav"/><Relationship Id="rId4" Type="http://schemas.openxmlformats.org/officeDocument/2006/relationships/audio" Target="../media/media15.wav"/><Relationship Id="rId9" Type="http://schemas.microsoft.com/office/2007/relationships/media" Target="../media/media18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microsoft.com/office/2007/relationships/media" Target="../media/media8.wav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audio" Target="../media/media19.wav"/><Relationship Id="rId16" Type="http://schemas.openxmlformats.org/officeDocument/2006/relationships/image" Target="../media/image37.png"/><Relationship Id="rId1" Type="http://schemas.microsoft.com/office/2007/relationships/media" Target="../media/media19.wav"/><Relationship Id="rId6" Type="http://schemas.openxmlformats.org/officeDocument/2006/relationships/image" Target="../media/image30.jp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5.png"/><Relationship Id="rId4" Type="http://schemas.openxmlformats.org/officeDocument/2006/relationships/audio" Target="../media/media8.wav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hyperlink" Target="https://fr.wikipedia.org/wiki/Temp%C3%A9rament_in%C3%A9ga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1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28.png"/><Relationship Id="rId5" Type="http://schemas.openxmlformats.org/officeDocument/2006/relationships/image" Target="../media/image51.jpg"/><Relationship Id="rId10" Type="http://schemas.openxmlformats.org/officeDocument/2006/relationships/image" Target="../media/image5.png"/><Relationship Id="rId4" Type="http://schemas.openxmlformats.org/officeDocument/2006/relationships/image" Target="../media/image50.jp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55.png"/><Relationship Id="rId3" Type="http://schemas.microsoft.com/office/2007/relationships/media" Target="../media/media22.wav"/><Relationship Id="rId7" Type="http://schemas.microsoft.com/office/2007/relationships/media" Target="../media/media14.wav"/><Relationship Id="rId12" Type="http://schemas.openxmlformats.org/officeDocument/2006/relationships/image" Target="../media/image54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audio" Target="../media/media5.wav"/><Relationship Id="rId11" Type="http://schemas.openxmlformats.org/officeDocument/2006/relationships/image" Target="../media/image5.png"/><Relationship Id="rId5" Type="http://schemas.microsoft.com/office/2007/relationships/media" Target="../media/media5.wav"/><Relationship Id="rId15" Type="http://schemas.openxmlformats.org/officeDocument/2006/relationships/image" Target="../media/image57.png"/><Relationship Id="rId10" Type="http://schemas.openxmlformats.org/officeDocument/2006/relationships/image" Target="../media/image52.jpg"/><Relationship Id="rId4" Type="http://schemas.openxmlformats.org/officeDocument/2006/relationships/audio" Target="../media/media22.wav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microsoft.com/office/2007/relationships/media" Target="../media/media8.wav"/><Relationship Id="rId7" Type="http://schemas.openxmlformats.org/officeDocument/2006/relationships/slideLayout" Target="../slideLayouts/slideLayout6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20.wav"/><Relationship Id="rId5" Type="http://schemas.microsoft.com/office/2007/relationships/media" Target="../media/media20.wav"/><Relationship Id="rId4" Type="http://schemas.openxmlformats.org/officeDocument/2006/relationships/audio" Target="../media/media8.wav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0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5.png"/><Relationship Id="rId5" Type="http://schemas.openxmlformats.org/officeDocument/2006/relationships/image" Target="../media/image65.png"/><Relationship Id="rId4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Corde_vibrant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media" Target="../media/media3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10" Type="http://schemas.openxmlformats.org/officeDocument/2006/relationships/image" Target="../media/image5.png"/><Relationship Id="rId4" Type="http://schemas.openxmlformats.org/officeDocument/2006/relationships/audio" Target="../media/media3.wav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10" Type="http://schemas.openxmlformats.org/officeDocument/2006/relationships/image" Target="../media/image5.png"/><Relationship Id="rId4" Type="http://schemas.openxmlformats.org/officeDocument/2006/relationships/audio" Target="../media/media6.wav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Onde_sur_une_corde_vibran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%C3%A9rie_de_Fourier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musique, piano&#10;&#10;Description générée automatiquement">
            <a:extLst>
              <a:ext uri="{FF2B5EF4-FFF2-40B4-BE49-F238E27FC236}">
                <a16:creationId xmlns:a16="http://schemas.microsoft.com/office/drawing/2014/main" id="{9D4AC5D7-9624-7E41-B27D-F4ED8B8DE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66" b="8053"/>
          <a:stretch/>
        </p:blipFill>
        <p:spPr>
          <a:xfrm>
            <a:off x="-7620" y="-640081"/>
            <a:ext cx="12199620" cy="749808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59A4D6-6439-DC4C-A445-60B5B6835362}"/>
              </a:ext>
            </a:extLst>
          </p:cNvPr>
          <p:cNvSpPr/>
          <p:nvPr/>
        </p:nvSpPr>
        <p:spPr>
          <a:xfrm>
            <a:off x="4056610" y="407323"/>
            <a:ext cx="7157259" cy="150460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11B03D-0E1C-3348-A4F1-051BA422B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4042" y="659865"/>
            <a:ext cx="5982393" cy="999519"/>
          </a:xfrm>
        </p:spPr>
        <p:txBody>
          <a:bodyPr anchor="ctr">
            <a:normAutofit fontScale="90000"/>
          </a:bodyPr>
          <a:lstStyle/>
          <a:p>
            <a: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 tempérament</a:t>
            </a:r>
            <a:b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musical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7419816-280B-5E4B-B620-C5BBD671A94E}"/>
              </a:ext>
            </a:extLst>
          </p:cNvPr>
          <p:cNvSpPr/>
          <p:nvPr/>
        </p:nvSpPr>
        <p:spPr>
          <a:xfrm>
            <a:off x="-498763" y="5833541"/>
            <a:ext cx="2793076" cy="1498285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F4CB7D4-EC75-FC4F-A7DE-A4C2A0ED0836}"/>
              </a:ext>
            </a:extLst>
          </p:cNvPr>
          <p:cNvSpPr txBox="1">
            <a:spLocks/>
          </p:cNvSpPr>
          <p:nvPr/>
        </p:nvSpPr>
        <p:spPr>
          <a:xfrm>
            <a:off x="246613" y="5841852"/>
            <a:ext cx="1856508" cy="99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Guillaume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Bertello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Source Sans Pro" panose="020F0502020204030204" pitchFamily="34" charset="0"/>
              <a:ea typeface="Source Sans Pro" panose="020F0502020204030204" pitchFamily="34" charset="0"/>
            </a:endParaRPr>
          </a:p>
          <a:p>
            <a:pPr algn="l"/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20/02/2021</a:t>
            </a:r>
          </a:p>
        </p:txBody>
      </p:sp>
    </p:spTree>
    <p:extLst>
      <p:ext uri="{BB962C8B-B14F-4D97-AF65-F5344CB8AC3E}">
        <p14:creationId xmlns:p14="http://schemas.microsoft.com/office/powerpoint/2010/main" val="363563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 descr="Une image contenant ciel, extérieur, montagne, jour&#10;&#10;Description générée automatiquement">
            <a:extLst>
              <a:ext uri="{FF2B5EF4-FFF2-40B4-BE49-F238E27FC236}">
                <a16:creationId xmlns:a16="http://schemas.microsoft.com/office/drawing/2014/main" id="{7D899FD0-CED0-7C46-9A51-85855685E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5638" t="7888" r="61" b="11308"/>
          <a:stretch/>
        </p:blipFill>
        <p:spPr>
          <a:xfrm>
            <a:off x="4005943" y="0"/>
            <a:ext cx="8186056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849F418-50CC-3048-A8DE-702AD9F42EF2}"/>
              </a:ext>
            </a:extLst>
          </p:cNvPr>
          <p:cNvSpPr/>
          <p:nvPr/>
        </p:nvSpPr>
        <p:spPr>
          <a:xfrm>
            <a:off x="4164676" y="0"/>
            <a:ext cx="8027323" cy="68580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D333BF-207F-F248-BA9A-BA13D2A527A7}"/>
              </a:ext>
            </a:extLst>
          </p:cNvPr>
          <p:cNvSpPr txBox="1">
            <a:spLocks/>
          </p:cNvSpPr>
          <p:nvPr/>
        </p:nvSpPr>
        <p:spPr>
          <a:xfrm>
            <a:off x="5209572" y="-40936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gamme pythagoricienne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7FC090A-C675-B14D-A902-4C24CB35B614}"/>
                  </a:ext>
                </a:extLst>
              </p:cNvPr>
              <p:cNvSpPr txBox="1"/>
              <p:nvPr/>
            </p:nvSpPr>
            <p:spPr>
              <a:xfrm>
                <a:off x="9098022" y="3742021"/>
                <a:ext cx="30418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𝑐𝑜𝑚𝑚𝑎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1.013643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7FC090A-C675-B14D-A902-4C24CB35B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022" y="3742021"/>
                <a:ext cx="3041858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6E724-0444-CE46-9653-D6D92D321412}"/>
                  </a:ext>
                </a:extLst>
              </p:cNvPr>
              <p:cNvSpPr/>
              <p:nvPr/>
            </p:nvSpPr>
            <p:spPr>
              <a:xfrm>
                <a:off x="4806942" y="5866724"/>
                <a:ext cx="693112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La gamme chromatique de notre système musical contient 12 notes car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fr-FR" dirty="0"/>
                  <a:t> est proche d’une puissance de 2 (en l’occurrence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fr-FR" dirty="0"/>
                  <a:t>)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6E724-0444-CE46-9653-D6D92D321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42" y="5866724"/>
                <a:ext cx="6931124" cy="646331"/>
              </a:xfrm>
              <a:prstGeom prst="rect">
                <a:avLst/>
              </a:prstGeom>
              <a:blipFill>
                <a:blip r:embed="rId7"/>
                <a:stretch>
                  <a:fillRect t="-3846" r="-548"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48DEF-468B-C44D-BF2A-3FAF79FD38D3}"/>
                  </a:ext>
                </a:extLst>
              </p:cNvPr>
              <p:cNvSpPr/>
              <p:nvPr/>
            </p:nvSpPr>
            <p:spPr>
              <a:xfrm>
                <a:off x="9910699" y="2268865"/>
                <a:ext cx="1673627" cy="697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48DEF-468B-C44D-BF2A-3FAF79FD3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699" y="2268865"/>
                <a:ext cx="1673627" cy="697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1D45C438-B72F-C14D-A5E4-7E380770DCEB}"/>
              </a:ext>
            </a:extLst>
          </p:cNvPr>
          <p:cNvSpPr txBox="1"/>
          <p:nvPr/>
        </p:nvSpPr>
        <p:spPr>
          <a:xfrm>
            <a:off x="5045582" y="514738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(440.00)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B01F28-A364-C344-95CD-8AFD78351053}"/>
              </a:ext>
            </a:extLst>
          </p:cNvPr>
          <p:cNvSpPr txBox="1"/>
          <p:nvPr/>
        </p:nvSpPr>
        <p:spPr>
          <a:xfrm>
            <a:off x="5236815" y="484174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 (660.00)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AD5DAB9-165F-1F49-9192-EF9EA2A53A0F}"/>
              </a:ext>
            </a:extLst>
          </p:cNvPr>
          <p:cNvSpPr txBox="1"/>
          <p:nvPr/>
        </p:nvSpPr>
        <p:spPr>
          <a:xfrm>
            <a:off x="5519420" y="451662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Si4 (495.00)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D0BC0D-C95D-E946-AD41-F9B579CFF241}"/>
              </a:ext>
            </a:extLst>
          </p:cNvPr>
          <p:cNvSpPr txBox="1"/>
          <p:nvPr/>
        </p:nvSpPr>
        <p:spPr>
          <a:xfrm>
            <a:off x="5718774" y="4207224"/>
            <a:ext cx="14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Fa#5 (742.50)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B14F25-55F7-F14B-BCFF-69D7DA97CBAD}"/>
              </a:ext>
            </a:extLst>
          </p:cNvPr>
          <p:cNvSpPr txBox="1"/>
          <p:nvPr/>
        </p:nvSpPr>
        <p:spPr>
          <a:xfrm>
            <a:off x="5980808" y="389986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Do#5 (556.88)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AFB669-6318-3846-9380-2B7353D003F5}"/>
              </a:ext>
            </a:extLst>
          </p:cNvPr>
          <p:cNvSpPr txBox="1"/>
          <p:nvPr/>
        </p:nvSpPr>
        <p:spPr>
          <a:xfrm>
            <a:off x="6226812" y="3593732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Sol#5 (835.32)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60512D-306F-5242-B029-12CB8DFEB356}"/>
              </a:ext>
            </a:extLst>
          </p:cNvPr>
          <p:cNvSpPr txBox="1"/>
          <p:nvPr/>
        </p:nvSpPr>
        <p:spPr>
          <a:xfrm>
            <a:off x="6479539" y="3279059"/>
            <a:ext cx="149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Ré#5 (626.48)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C2EFF4-748D-8B48-8BF5-2155F5445BF2}"/>
              </a:ext>
            </a:extLst>
          </p:cNvPr>
          <p:cNvSpPr txBox="1"/>
          <p:nvPr/>
        </p:nvSpPr>
        <p:spPr>
          <a:xfrm>
            <a:off x="6712288" y="297215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La#4 (469.86)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28BE7C6-42A5-4043-808F-28A403E1C943}"/>
              </a:ext>
            </a:extLst>
          </p:cNvPr>
          <p:cNvSpPr txBox="1"/>
          <p:nvPr/>
        </p:nvSpPr>
        <p:spPr>
          <a:xfrm>
            <a:off x="6955740" y="2671148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Fa5 (704.79)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8C2455E-0B85-6D4D-A15E-D145875F2A31}"/>
              </a:ext>
            </a:extLst>
          </p:cNvPr>
          <p:cNvSpPr txBox="1"/>
          <p:nvPr/>
        </p:nvSpPr>
        <p:spPr>
          <a:xfrm>
            <a:off x="7207555" y="233274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Do4 (528.60)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1CF77E-36EC-514F-B991-0664B31B373B}"/>
              </a:ext>
            </a:extLst>
          </p:cNvPr>
          <p:cNvSpPr txBox="1"/>
          <p:nvPr/>
        </p:nvSpPr>
        <p:spPr>
          <a:xfrm>
            <a:off x="7449438" y="203327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Sol5 (792.89)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4CD0E8-A6F1-D145-A50F-005CA4A0D8DA}"/>
              </a:ext>
            </a:extLst>
          </p:cNvPr>
          <p:cNvSpPr txBox="1"/>
          <p:nvPr/>
        </p:nvSpPr>
        <p:spPr>
          <a:xfrm>
            <a:off x="7688477" y="1719915"/>
            <a:ext cx="137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Ré5 (594.67)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2098860-1AA4-AE41-A08F-4465DAACF58C}"/>
              </a:ext>
            </a:extLst>
          </p:cNvPr>
          <p:cNvSpPr txBox="1"/>
          <p:nvPr/>
        </p:nvSpPr>
        <p:spPr>
          <a:xfrm>
            <a:off x="7910176" y="137017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 (446.00)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3CD2DA-9CAB-E441-8694-6E258CAF0FBD}"/>
                  </a:ext>
                </a:extLst>
              </p:cNvPr>
              <p:cNvSpPr/>
              <p:nvPr/>
            </p:nvSpPr>
            <p:spPr>
              <a:xfrm>
                <a:off x="9915447" y="2953775"/>
                <a:ext cx="19685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3CD2DA-9CAB-E441-8694-6E258CAF0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447" y="2953775"/>
                <a:ext cx="19685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F57D1A-84A0-154D-A4C8-8B52856C7ADD}"/>
                  </a:ext>
                </a:extLst>
              </p:cNvPr>
              <p:cNvSpPr/>
              <p:nvPr/>
            </p:nvSpPr>
            <p:spPr>
              <a:xfrm>
                <a:off x="9843186" y="3399362"/>
                <a:ext cx="2113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531 441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524 288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F57D1A-84A0-154D-A4C8-8B52856C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186" y="3399362"/>
                <a:ext cx="211307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F1150AA8-F520-AE4D-8BEE-89ACDB33F23E}"/>
              </a:ext>
            </a:extLst>
          </p:cNvPr>
          <p:cNvSpPr txBox="1"/>
          <p:nvPr/>
        </p:nvSpPr>
        <p:spPr>
          <a:xfrm>
            <a:off x="4385703" y="4825118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A6EFA1B-305C-3947-A1AB-55718079A38B}"/>
              </a:ext>
            </a:extLst>
          </p:cNvPr>
          <p:cNvSpPr/>
          <p:nvPr/>
        </p:nvSpPr>
        <p:spPr>
          <a:xfrm rot="13709247" flipV="1">
            <a:off x="4957936" y="499756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6B292F5-80C4-BF48-864A-8226389FC27F}"/>
              </a:ext>
            </a:extLst>
          </p:cNvPr>
          <p:cNvSpPr txBox="1"/>
          <p:nvPr/>
        </p:nvSpPr>
        <p:spPr>
          <a:xfrm>
            <a:off x="4542619" y="456101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085B77-2C18-2C4F-9B1E-CEFD7E457595}"/>
              </a:ext>
            </a:extLst>
          </p:cNvPr>
          <p:cNvSpPr txBox="1"/>
          <p:nvPr/>
        </p:nvSpPr>
        <p:spPr>
          <a:xfrm>
            <a:off x="4806942" y="4230223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44D3F65-4167-4441-83D6-D85C74F58E43}"/>
              </a:ext>
            </a:extLst>
          </p:cNvPr>
          <p:cNvSpPr txBox="1"/>
          <p:nvPr/>
        </p:nvSpPr>
        <p:spPr>
          <a:xfrm>
            <a:off x="4986832" y="3938946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6BEC860-8A37-BE4E-8C12-07A72CBE6D49}"/>
              </a:ext>
            </a:extLst>
          </p:cNvPr>
          <p:cNvSpPr txBox="1"/>
          <p:nvPr/>
        </p:nvSpPr>
        <p:spPr>
          <a:xfrm>
            <a:off x="5287392" y="358520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D3B6CBA-D638-CB42-9B5E-DB3F26593789}"/>
              </a:ext>
            </a:extLst>
          </p:cNvPr>
          <p:cNvSpPr txBox="1"/>
          <p:nvPr/>
        </p:nvSpPr>
        <p:spPr>
          <a:xfrm>
            <a:off x="5556057" y="323418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B4A0BC7-8D25-484E-BFD7-FBD3F7412221}"/>
              </a:ext>
            </a:extLst>
          </p:cNvPr>
          <p:cNvSpPr txBox="1"/>
          <p:nvPr/>
        </p:nvSpPr>
        <p:spPr>
          <a:xfrm>
            <a:off x="6009958" y="259367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B46EA8A-C587-F446-8543-6D0B71777FF6}"/>
              </a:ext>
            </a:extLst>
          </p:cNvPr>
          <p:cNvSpPr txBox="1"/>
          <p:nvPr/>
        </p:nvSpPr>
        <p:spPr>
          <a:xfrm>
            <a:off x="5784876" y="292239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E60337E-309A-BB4A-93CF-996716337145}"/>
              </a:ext>
            </a:extLst>
          </p:cNvPr>
          <p:cNvSpPr txBox="1"/>
          <p:nvPr/>
        </p:nvSpPr>
        <p:spPr>
          <a:xfrm>
            <a:off x="6509035" y="1978127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E62CC91-E3B4-FA47-8129-D8820E01316B}"/>
              </a:ext>
            </a:extLst>
          </p:cNvPr>
          <p:cNvSpPr txBox="1"/>
          <p:nvPr/>
        </p:nvSpPr>
        <p:spPr>
          <a:xfrm>
            <a:off x="6235916" y="231638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78F8C62-9715-5541-BF85-01DC5EF83929}"/>
              </a:ext>
            </a:extLst>
          </p:cNvPr>
          <p:cNvSpPr txBox="1"/>
          <p:nvPr/>
        </p:nvSpPr>
        <p:spPr>
          <a:xfrm>
            <a:off x="6753783" y="164480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FC338DF-5201-644A-ABEA-BA3566888842}"/>
              </a:ext>
            </a:extLst>
          </p:cNvPr>
          <p:cNvSpPr txBox="1"/>
          <p:nvPr/>
        </p:nvSpPr>
        <p:spPr>
          <a:xfrm>
            <a:off x="6947970" y="1308617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B6B573D8-6216-CA44-AF0E-AB198254CAF9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6392426" y="5332046"/>
            <a:ext cx="2670862" cy="3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2DB2BDD-F739-434A-8FD8-C299875960E0}"/>
              </a:ext>
            </a:extLst>
          </p:cNvPr>
          <p:cNvCxnSpPr>
            <a:cxnSpLocks/>
          </p:cNvCxnSpPr>
          <p:nvPr/>
        </p:nvCxnSpPr>
        <p:spPr>
          <a:xfrm flipH="1" flipV="1">
            <a:off x="9063288" y="1763377"/>
            <a:ext cx="1308" cy="3568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>
            <a:extLst>
              <a:ext uri="{FF2B5EF4-FFF2-40B4-BE49-F238E27FC236}">
                <a16:creationId xmlns:a16="http://schemas.microsoft.com/office/drawing/2014/main" id="{C1CB9EDA-4703-7640-83FF-94E666376898}"/>
              </a:ext>
            </a:extLst>
          </p:cNvPr>
          <p:cNvSpPr/>
          <p:nvPr/>
        </p:nvSpPr>
        <p:spPr>
          <a:xfrm rot="13709247" flipV="1">
            <a:off x="5208088" y="4675906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B0498E6E-CF50-C842-8021-949A739C8C2D}"/>
              </a:ext>
            </a:extLst>
          </p:cNvPr>
          <p:cNvSpPr/>
          <p:nvPr/>
        </p:nvSpPr>
        <p:spPr>
          <a:xfrm rot="13709247" flipV="1">
            <a:off x="5451540" y="4327571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883B2371-50C1-EA4C-8EAC-03D2B3CE6602}"/>
              </a:ext>
            </a:extLst>
          </p:cNvPr>
          <p:cNvSpPr/>
          <p:nvPr/>
        </p:nvSpPr>
        <p:spPr>
          <a:xfrm rot="13709247" flipV="1">
            <a:off x="5701692" y="4005913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AF80B886-5731-064F-B953-1A02A4F6703B}"/>
              </a:ext>
            </a:extLst>
          </p:cNvPr>
          <p:cNvSpPr/>
          <p:nvPr/>
        </p:nvSpPr>
        <p:spPr>
          <a:xfrm rot="13709247" flipV="1">
            <a:off x="5959069" y="3694107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3829C2AA-487B-2442-8650-D2D12DC0EBB9}"/>
              </a:ext>
            </a:extLst>
          </p:cNvPr>
          <p:cNvSpPr/>
          <p:nvPr/>
        </p:nvSpPr>
        <p:spPr>
          <a:xfrm rot="13709247" flipV="1">
            <a:off x="6209221" y="3372449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B370CF35-FB00-C343-A52F-2B332C71C785}"/>
              </a:ext>
            </a:extLst>
          </p:cNvPr>
          <p:cNvSpPr/>
          <p:nvPr/>
        </p:nvSpPr>
        <p:spPr>
          <a:xfrm rot="13709247" flipV="1">
            <a:off x="6452673" y="302411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F791B759-9E7C-4743-B267-3E3401EECF2D}"/>
              </a:ext>
            </a:extLst>
          </p:cNvPr>
          <p:cNvSpPr/>
          <p:nvPr/>
        </p:nvSpPr>
        <p:spPr>
          <a:xfrm rot="13709247" flipV="1">
            <a:off x="6702825" y="2702456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450F669B-CEB7-9440-BB68-13CC63FF6538}"/>
              </a:ext>
            </a:extLst>
          </p:cNvPr>
          <p:cNvSpPr/>
          <p:nvPr/>
        </p:nvSpPr>
        <p:spPr>
          <a:xfrm rot="13709247" flipV="1">
            <a:off x="6923765" y="2404193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1A762751-ED73-914E-9322-3BC9B061D02B}"/>
              </a:ext>
            </a:extLst>
          </p:cNvPr>
          <p:cNvSpPr/>
          <p:nvPr/>
        </p:nvSpPr>
        <p:spPr>
          <a:xfrm rot="13709247" flipV="1">
            <a:off x="7181142" y="2092387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90FBB027-49E1-EA46-8E8E-918634110206}"/>
              </a:ext>
            </a:extLst>
          </p:cNvPr>
          <p:cNvSpPr/>
          <p:nvPr/>
        </p:nvSpPr>
        <p:spPr>
          <a:xfrm rot="13709247" flipV="1">
            <a:off x="7431294" y="1770729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0E2FA8EE-BA25-C648-9C38-C3B779760FD8}"/>
              </a:ext>
            </a:extLst>
          </p:cNvPr>
          <p:cNvSpPr/>
          <p:nvPr/>
        </p:nvSpPr>
        <p:spPr>
          <a:xfrm rot="13709247" flipV="1">
            <a:off x="7674746" y="142239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3AA29CD3-D68E-7940-BA2E-A5A5850F8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45194" y="1318514"/>
            <a:ext cx="812800" cy="8128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766E38C-10E3-DE42-926F-BB0D287BBE88}"/>
              </a:ext>
            </a:extLst>
          </p:cNvPr>
          <p:cNvSpPr/>
          <p:nvPr/>
        </p:nvSpPr>
        <p:spPr>
          <a:xfrm>
            <a:off x="9543570" y="1641824"/>
            <a:ext cx="2463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 cycle de 12 quintes se déroule sur 7 octaves</a:t>
            </a:r>
            <a:endParaRPr lang="fr-FR" dirty="0"/>
          </a:p>
        </p:txBody>
      </p:sp>
      <p:pic>
        <p:nvPicPr>
          <p:cNvPr id="53" name="Image 52" descr="Une image contenant bâtiment&#10;&#10;Description générée automatiquement">
            <a:extLst>
              <a:ext uri="{FF2B5EF4-FFF2-40B4-BE49-F238E27FC236}">
                <a16:creationId xmlns:a16="http://schemas.microsoft.com/office/drawing/2014/main" id="{A56539D8-C711-E749-A1BC-C430B9B3DB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404" r="-156" b="2877"/>
          <a:stretch/>
        </p:blipFill>
        <p:spPr>
          <a:xfrm>
            <a:off x="10642" y="0"/>
            <a:ext cx="416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2163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0D826D-112F-854A-BEF3-7673F8A68A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1000"/>
          </a:blip>
          <a:srcRect l="45810" t="5518" r="2576" b="1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9D333BF-207F-F248-BA9A-BA13D2A527A7}"/>
              </a:ext>
            </a:extLst>
          </p:cNvPr>
          <p:cNvSpPr txBox="1">
            <a:spLocks/>
          </p:cNvSpPr>
          <p:nvPr/>
        </p:nvSpPr>
        <p:spPr>
          <a:xfrm>
            <a:off x="1343251" y="0"/>
            <a:ext cx="9808521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Mais il y a un problème: le phénomène de battements…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FCBE45-5351-2F4E-ABE7-B62046FE12DA}"/>
              </a:ext>
            </a:extLst>
          </p:cNvPr>
          <p:cNvSpPr txBox="1"/>
          <p:nvPr/>
        </p:nvSpPr>
        <p:spPr>
          <a:xfrm>
            <a:off x="553620" y="1177245"/>
            <a:ext cx="11084759" cy="4795928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B1DA8C-D24A-0E49-B701-B2A9D44734E0}"/>
              </a:ext>
            </a:extLst>
          </p:cNvPr>
          <p:cNvSpPr/>
          <p:nvPr/>
        </p:nvSpPr>
        <p:spPr>
          <a:xfrm>
            <a:off x="3966508" y="5243844"/>
            <a:ext cx="4621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3"/>
              </a:rPr>
              <a:t>https://fr.wikipedia.org/wiki/Battement_(acoustique)</a:t>
            </a: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6C5066-CA7D-4E49-849B-512ED51AB3BE}"/>
              </a:ext>
            </a:extLst>
          </p:cNvPr>
          <p:cNvSpPr txBox="1"/>
          <p:nvPr/>
        </p:nvSpPr>
        <p:spPr>
          <a:xfrm>
            <a:off x="1105070" y="2869312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7C76BBA-87AA-EF45-B57D-FA6DCA59BF3F}"/>
              </a:ext>
            </a:extLst>
          </p:cNvPr>
          <p:cNvSpPr txBox="1"/>
          <p:nvPr/>
        </p:nvSpPr>
        <p:spPr>
          <a:xfrm>
            <a:off x="2429600" y="2869312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2F2525-D2EB-D94E-A8C2-54B33C0BE4F6}"/>
              </a:ext>
            </a:extLst>
          </p:cNvPr>
          <p:cNvSpPr txBox="1"/>
          <p:nvPr/>
        </p:nvSpPr>
        <p:spPr>
          <a:xfrm>
            <a:off x="3315910" y="2878731"/>
            <a:ext cx="165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 + La 446</a:t>
            </a:r>
          </a:p>
          <a:p>
            <a:pPr algn="ctr"/>
            <a:r>
              <a:rPr lang="fr-FR" sz="1400" dirty="0"/>
              <a:t>(6 battements / sec)</a:t>
            </a:r>
          </a:p>
        </p:txBody>
      </p:sp>
      <p:pic>
        <p:nvPicPr>
          <p:cNvPr id="22" name="La440" descr="La440">
            <a:hlinkClick r:id="" action="ppaction://media"/>
            <a:extLst>
              <a:ext uri="{FF2B5EF4-FFF2-40B4-BE49-F238E27FC236}">
                <a16:creationId xmlns:a16="http://schemas.microsoft.com/office/drawing/2014/main" id="{78029F69-4E52-5743-8144-3FE68B476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9049" y="2067108"/>
            <a:ext cx="812800" cy="812800"/>
          </a:xfrm>
          <a:prstGeom prst="rect">
            <a:avLst/>
          </a:prstGeom>
        </p:spPr>
      </p:pic>
      <p:pic>
        <p:nvPicPr>
          <p:cNvPr id="23" name="La446" descr="La446">
            <a:hlinkClick r:id="" action="ppaction://media"/>
            <a:extLst>
              <a:ext uri="{FF2B5EF4-FFF2-40B4-BE49-F238E27FC236}">
                <a16:creationId xmlns:a16="http://schemas.microsoft.com/office/drawing/2014/main" id="{A94B168B-EA7A-D147-98F8-6722164E3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72300" y="2090453"/>
            <a:ext cx="812800" cy="812800"/>
          </a:xfrm>
          <a:prstGeom prst="rect">
            <a:avLst/>
          </a:prstGeom>
        </p:spPr>
      </p:pic>
      <p:pic>
        <p:nvPicPr>
          <p:cNvPr id="26" name="La440 + La446" descr="La440 + La446">
            <a:hlinkClick r:id="" action="ppaction://media"/>
            <a:extLst>
              <a:ext uri="{FF2B5EF4-FFF2-40B4-BE49-F238E27FC236}">
                <a16:creationId xmlns:a16="http://schemas.microsoft.com/office/drawing/2014/main" id="{BB6F915D-4FB2-4148-893E-56D938EF865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72283" y="2093723"/>
            <a:ext cx="812800" cy="8128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FF20E0A-3945-C345-A6A6-F08876B0C34E}"/>
              </a:ext>
            </a:extLst>
          </p:cNvPr>
          <p:cNvSpPr txBox="1"/>
          <p:nvPr/>
        </p:nvSpPr>
        <p:spPr>
          <a:xfrm>
            <a:off x="2422423" y="439222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9F6E1C7-88FD-174D-B699-839B7A8FB81F}"/>
              </a:ext>
            </a:extLst>
          </p:cNvPr>
          <p:cNvSpPr txBox="1"/>
          <p:nvPr/>
        </p:nvSpPr>
        <p:spPr>
          <a:xfrm>
            <a:off x="3405387" y="4365168"/>
            <a:ext cx="1582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 + La 441</a:t>
            </a:r>
          </a:p>
          <a:p>
            <a:pPr algn="ctr"/>
            <a:r>
              <a:rPr lang="fr-FR" sz="1400" dirty="0"/>
              <a:t>(1 battement / sec)</a:t>
            </a:r>
          </a:p>
        </p:txBody>
      </p:sp>
      <p:pic>
        <p:nvPicPr>
          <p:cNvPr id="29" name="La441" descr="La441">
            <a:hlinkClick r:id="" action="ppaction://media"/>
            <a:extLst>
              <a:ext uri="{FF2B5EF4-FFF2-40B4-BE49-F238E27FC236}">
                <a16:creationId xmlns:a16="http://schemas.microsoft.com/office/drawing/2014/main" id="{F44F1F49-C3F9-E14E-8695-0A06963A38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72300" y="3733315"/>
            <a:ext cx="812800" cy="812800"/>
          </a:xfrm>
          <a:prstGeom prst="rect">
            <a:avLst/>
          </a:prstGeom>
        </p:spPr>
      </p:pic>
      <p:pic>
        <p:nvPicPr>
          <p:cNvPr id="30" name="La440 + La441" descr="La440 + La441">
            <a:hlinkClick r:id="" action="ppaction://media"/>
            <a:extLst>
              <a:ext uri="{FF2B5EF4-FFF2-40B4-BE49-F238E27FC236}">
                <a16:creationId xmlns:a16="http://schemas.microsoft.com/office/drawing/2014/main" id="{DFF12C5F-7D60-7F46-897A-6945DAA0AF2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91572" y="3733008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B6437F-5EB7-854B-814F-57997B041419}"/>
                  </a:ext>
                </a:extLst>
              </p:cNvPr>
              <p:cNvSpPr txBox="1"/>
              <p:nvPr/>
            </p:nvSpPr>
            <p:spPr>
              <a:xfrm>
                <a:off x="523766" y="6233408"/>
                <a:ext cx="2649059" cy="339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2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B6437F-5EB7-854B-814F-57997B041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66" y="6233408"/>
                <a:ext cx="2649059" cy="339324"/>
              </a:xfrm>
              <a:prstGeom prst="rect">
                <a:avLst/>
              </a:prstGeom>
              <a:blipFill>
                <a:blip r:embed="rId15"/>
                <a:stretch>
                  <a:fillRect l="-957" t="-3704" b="-148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D2D1A9-95B7-CE4D-B51C-C333BE97FF83}"/>
                  </a:ext>
                </a:extLst>
              </p:cNvPr>
              <p:cNvSpPr txBox="1"/>
              <p:nvPr/>
            </p:nvSpPr>
            <p:spPr>
              <a:xfrm>
                <a:off x="7789787" y="1394759"/>
                <a:ext cx="9858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1|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D2D1A9-95B7-CE4D-B51C-C333BE97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787" y="1394759"/>
                <a:ext cx="985846" cy="276999"/>
              </a:xfrm>
              <a:prstGeom prst="rect">
                <a:avLst/>
              </a:prstGeom>
              <a:blipFill>
                <a:blip r:embed="rId16"/>
                <a:stretch>
                  <a:fillRect l="-7595" r="-75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34C06050-332C-B24B-9C9A-35BCC9E1DB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3492" y="1856232"/>
            <a:ext cx="5638437" cy="12476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CAF0FF-E265-BA4F-B20B-3ED022D60C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9706" y="3364059"/>
            <a:ext cx="5652223" cy="1247625"/>
          </a:xfrm>
          <a:prstGeom prst="rect">
            <a:avLst/>
          </a:prstGeom>
        </p:spPr>
      </p:pic>
      <p:pic>
        <p:nvPicPr>
          <p:cNvPr id="24" name="La440" descr="La440">
            <a:hlinkClick r:id="" action="ppaction://media"/>
            <a:extLst>
              <a:ext uri="{FF2B5EF4-FFF2-40B4-BE49-F238E27FC236}">
                <a16:creationId xmlns:a16="http://schemas.microsoft.com/office/drawing/2014/main" id="{869DDCC4-9857-B441-863D-4EA0647C2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9049" y="3682112"/>
            <a:ext cx="812800" cy="8128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462FEF5-CB89-D640-BB8E-DD317D45C29F}"/>
              </a:ext>
            </a:extLst>
          </p:cNvPr>
          <p:cNvSpPr txBox="1"/>
          <p:nvPr/>
        </p:nvSpPr>
        <p:spPr>
          <a:xfrm>
            <a:off x="1105070" y="437617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</a:t>
            </a:r>
          </a:p>
        </p:txBody>
      </p:sp>
    </p:spTree>
    <p:extLst>
      <p:ext uri="{BB962C8B-B14F-4D97-AF65-F5344CB8AC3E}">
        <p14:creationId xmlns:p14="http://schemas.microsoft.com/office/powerpoint/2010/main" val="310500251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 descr="Une image contenant mur, intérieur, étape, lumière&#10;&#10;Description générée automatiquement">
            <a:extLst>
              <a:ext uri="{FF2B5EF4-FFF2-40B4-BE49-F238E27FC236}">
                <a16:creationId xmlns:a16="http://schemas.microsoft.com/office/drawing/2014/main" id="{B66D469F-4265-8D45-998D-A33170F58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12000"/>
          </a:blip>
          <a:srcRect t="7780" b="778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113B22F-838C-CE4E-A791-A7C004E40FE5}"/>
              </a:ext>
            </a:extLst>
          </p:cNvPr>
          <p:cNvSpPr/>
          <p:nvPr/>
        </p:nvSpPr>
        <p:spPr>
          <a:xfrm>
            <a:off x="5747969" y="1217771"/>
            <a:ext cx="5695903" cy="304193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523DF72-4166-CE4A-8AE9-AC25C5F4A9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quarte: renversement parfait de la quinte parfaite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CF54F6-5CA5-8A41-B3A5-D503D85A7A67}"/>
                  </a:ext>
                </a:extLst>
              </p:cNvPr>
              <p:cNvSpPr/>
              <p:nvPr/>
            </p:nvSpPr>
            <p:spPr>
              <a:xfrm>
                <a:off x="1190002" y="1301012"/>
                <a:ext cx="2992133" cy="84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𝑞𝑢𝑎𝑟𝑡𝑒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CF54F6-5CA5-8A41-B3A5-D503D85A7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002" y="1301012"/>
                <a:ext cx="2992133" cy="842795"/>
              </a:xfrm>
              <a:prstGeom prst="rect">
                <a:avLst/>
              </a:prstGeom>
              <a:blipFill>
                <a:blip r:embed="rId10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1BBB22B-62CA-984B-AAC1-A7566E2617C7}"/>
              </a:ext>
            </a:extLst>
          </p:cNvPr>
          <p:cNvCxnSpPr>
            <a:cxnSpLocks/>
          </p:cNvCxnSpPr>
          <p:nvPr/>
        </p:nvCxnSpPr>
        <p:spPr>
          <a:xfrm flipV="1">
            <a:off x="1428625" y="2640881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D61E38E-9E4B-A64C-AB8C-8A18233C312B}"/>
              </a:ext>
            </a:extLst>
          </p:cNvPr>
          <p:cNvCxnSpPr>
            <a:cxnSpLocks/>
          </p:cNvCxnSpPr>
          <p:nvPr/>
        </p:nvCxnSpPr>
        <p:spPr>
          <a:xfrm>
            <a:off x="1428625" y="3970602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2D7CDA5-A4C2-C64C-A83C-6A2F1E4E68F2}"/>
              </a:ext>
            </a:extLst>
          </p:cNvPr>
          <p:cNvSpPr txBox="1"/>
          <p:nvPr/>
        </p:nvSpPr>
        <p:spPr>
          <a:xfrm>
            <a:off x="1295415" y="236339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07ED86-EAFC-7C4F-9AEF-CF384018D507}"/>
              </a:ext>
            </a:extLst>
          </p:cNvPr>
          <p:cNvSpPr txBox="1"/>
          <p:nvPr/>
        </p:nvSpPr>
        <p:spPr>
          <a:xfrm>
            <a:off x="4470068" y="383979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187B2FD-0087-5D4B-9C2C-99C28114DF66}"/>
              </a:ext>
            </a:extLst>
          </p:cNvPr>
          <p:cNvCxnSpPr>
            <a:cxnSpLocks/>
          </p:cNvCxnSpPr>
          <p:nvPr/>
        </p:nvCxnSpPr>
        <p:spPr>
          <a:xfrm>
            <a:off x="2010860" y="290227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64D75C8-F8EE-CA4A-9AA5-B3E49BD9FEB1}"/>
              </a:ext>
            </a:extLst>
          </p:cNvPr>
          <p:cNvCxnSpPr>
            <a:cxnSpLocks/>
          </p:cNvCxnSpPr>
          <p:nvPr/>
        </p:nvCxnSpPr>
        <p:spPr>
          <a:xfrm>
            <a:off x="2686069" y="3171124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35618E-7EA0-DC43-A3BE-F2C218AB4CFE}"/>
              </a:ext>
            </a:extLst>
          </p:cNvPr>
          <p:cNvCxnSpPr>
            <a:cxnSpLocks/>
          </p:cNvCxnSpPr>
          <p:nvPr/>
        </p:nvCxnSpPr>
        <p:spPr>
          <a:xfrm>
            <a:off x="3312073" y="3428197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0E45B7C-F3E7-6C4B-9672-F7FF838C1492}"/>
              </a:ext>
            </a:extLst>
          </p:cNvPr>
          <p:cNvCxnSpPr>
            <a:cxnSpLocks/>
          </p:cNvCxnSpPr>
          <p:nvPr/>
        </p:nvCxnSpPr>
        <p:spPr>
          <a:xfrm>
            <a:off x="3928327" y="3624173"/>
            <a:ext cx="0" cy="3464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9F05A-8607-5546-B251-22A9F42D26B7}"/>
              </a:ext>
            </a:extLst>
          </p:cNvPr>
          <p:cNvSpPr txBox="1"/>
          <p:nvPr/>
        </p:nvSpPr>
        <p:spPr>
          <a:xfrm>
            <a:off x="1814727" y="403995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C3AE85-5CE1-D240-B683-EA8C182CEBC3}"/>
              </a:ext>
            </a:extLst>
          </p:cNvPr>
          <p:cNvSpPr txBox="1"/>
          <p:nvPr/>
        </p:nvSpPr>
        <p:spPr>
          <a:xfrm>
            <a:off x="2485533" y="402347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A6BCF9-BDCC-CF46-9F9E-AD7CB856C129}"/>
              </a:ext>
            </a:extLst>
          </p:cNvPr>
          <p:cNvSpPr txBox="1"/>
          <p:nvPr/>
        </p:nvSpPr>
        <p:spPr>
          <a:xfrm>
            <a:off x="3075061" y="402347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94CC772-B561-B84C-8262-97B23C2016F7}"/>
              </a:ext>
            </a:extLst>
          </p:cNvPr>
          <p:cNvSpPr txBox="1"/>
          <p:nvPr/>
        </p:nvSpPr>
        <p:spPr>
          <a:xfrm>
            <a:off x="3691724" y="401590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FFE8BA8-5F9B-8140-8BA4-08D9CC8FCA02}"/>
              </a:ext>
            </a:extLst>
          </p:cNvPr>
          <p:cNvCxnSpPr>
            <a:cxnSpLocks/>
          </p:cNvCxnSpPr>
          <p:nvPr/>
        </p:nvCxnSpPr>
        <p:spPr>
          <a:xfrm flipV="1">
            <a:off x="1435326" y="4522255"/>
            <a:ext cx="0" cy="1247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7C3681-BF1D-FB47-BCA6-9F033AF2A1CA}"/>
              </a:ext>
            </a:extLst>
          </p:cNvPr>
          <p:cNvCxnSpPr>
            <a:cxnSpLocks/>
          </p:cNvCxnSpPr>
          <p:nvPr/>
        </p:nvCxnSpPr>
        <p:spPr>
          <a:xfrm>
            <a:off x="1435326" y="5770053"/>
            <a:ext cx="2979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9375D2C-EE32-7541-A4A6-01E142EB08E8}"/>
              </a:ext>
            </a:extLst>
          </p:cNvPr>
          <p:cNvSpPr txBox="1"/>
          <p:nvPr/>
        </p:nvSpPr>
        <p:spPr>
          <a:xfrm>
            <a:off x="1302116" y="426064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C0C70E3-28A6-7B48-ADEF-425DA0715B07}"/>
              </a:ext>
            </a:extLst>
          </p:cNvPr>
          <p:cNvSpPr txBox="1"/>
          <p:nvPr/>
        </p:nvSpPr>
        <p:spPr>
          <a:xfrm>
            <a:off x="4437858" y="5639248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9F96B26-BDD2-504F-B2E0-DE29F830C29E}"/>
              </a:ext>
            </a:extLst>
          </p:cNvPr>
          <p:cNvCxnSpPr>
            <a:cxnSpLocks/>
          </p:cNvCxnSpPr>
          <p:nvPr/>
        </p:nvCxnSpPr>
        <p:spPr>
          <a:xfrm>
            <a:off x="2365355" y="4954712"/>
            <a:ext cx="1" cy="80717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080EDB-06E2-ED40-87E2-643C556CEED7}"/>
              </a:ext>
            </a:extLst>
          </p:cNvPr>
          <p:cNvCxnSpPr>
            <a:cxnSpLocks/>
          </p:cNvCxnSpPr>
          <p:nvPr/>
        </p:nvCxnSpPr>
        <p:spPr>
          <a:xfrm>
            <a:off x="3873152" y="5458570"/>
            <a:ext cx="0" cy="303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B468C9F7-8E75-C74C-87C3-9058889848F9}"/>
              </a:ext>
            </a:extLst>
          </p:cNvPr>
          <p:cNvSpPr txBox="1"/>
          <p:nvPr/>
        </p:nvSpPr>
        <p:spPr>
          <a:xfrm>
            <a:off x="2065681" y="5806446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586.67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6E24613-B5F8-6F48-AAB4-B265926AD692}"/>
              </a:ext>
            </a:extLst>
          </p:cNvPr>
          <p:cNvSpPr txBox="1"/>
          <p:nvPr/>
        </p:nvSpPr>
        <p:spPr>
          <a:xfrm>
            <a:off x="3636549" y="581535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1D0CC02-F5CC-A64E-8ADA-5AABBECCB1CF}"/>
              </a:ext>
            </a:extLst>
          </p:cNvPr>
          <p:cNvSpPr txBox="1"/>
          <p:nvPr/>
        </p:nvSpPr>
        <p:spPr>
          <a:xfrm>
            <a:off x="627432" y="3201531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7328FDF-1440-D546-9D03-B75F2DF7BB4F}"/>
              </a:ext>
            </a:extLst>
          </p:cNvPr>
          <p:cNvSpPr txBox="1"/>
          <p:nvPr/>
        </p:nvSpPr>
        <p:spPr>
          <a:xfrm>
            <a:off x="634133" y="4847396"/>
            <a:ext cx="53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Ré5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25DEDD4-5DEE-0341-9404-A470E784C0C2}"/>
              </a:ext>
            </a:extLst>
          </p:cNvPr>
          <p:cNvSpPr txBox="1"/>
          <p:nvPr/>
        </p:nvSpPr>
        <p:spPr>
          <a:xfrm>
            <a:off x="116618" y="4076922"/>
            <a:ext cx="62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Quarte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(x4/3)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121510DA-15FA-4A4D-90AB-4E7D06203C20}"/>
              </a:ext>
            </a:extLst>
          </p:cNvPr>
          <p:cNvSpPr/>
          <p:nvPr/>
        </p:nvSpPr>
        <p:spPr>
          <a:xfrm rot="10800000">
            <a:off x="748129" y="3570862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4A6E1E2-C698-0247-9095-260AD65D35EF}"/>
              </a:ext>
            </a:extLst>
          </p:cNvPr>
          <p:cNvSpPr txBox="1"/>
          <p:nvPr/>
        </p:nvSpPr>
        <p:spPr>
          <a:xfrm>
            <a:off x="2525450" y="288810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E217EAA-F196-D444-AA3E-4C0AB2B4A23F}"/>
              </a:ext>
            </a:extLst>
          </p:cNvPr>
          <p:cNvSpPr txBox="1"/>
          <p:nvPr/>
        </p:nvSpPr>
        <p:spPr>
          <a:xfrm>
            <a:off x="3774997" y="336306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C64224C-75C1-5644-8820-42A32AFEE7C8}"/>
              </a:ext>
            </a:extLst>
          </p:cNvPr>
          <p:cNvSpPr txBox="1"/>
          <p:nvPr/>
        </p:nvSpPr>
        <p:spPr>
          <a:xfrm>
            <a:off x="2200085" y="469829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9A81FD-6791-CB40-BD56-B473F06E9B4E}"/>
              </a:ext>
            </a:extLst>
          </p:cNvPr>
          <p:cNvSpPr txBox="1"/>
          <p:nvPr/>
        </p:nvSpPr>
        <p:spPr>
          <a:xfrm>
            <a:off x="2949578" y="490067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561F38D-850A-AE47-89CC-A54EFE13361C}"/>
              </a:ext>
            </a:extLst>
          </p:cNvPr>
          <p:cNvSpPr txBox="1"/>
          <p:nvPr/>
        </p:nvSpPr>
        <p:spPr>
          <a:xfrm>
            <a:off x="1845590" y="264088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9761E7-9A91-584C-9761-D2B90FB8BDD5}"/>
              </a:ext>
            </a:extLst>
          </p:cNvPr>
          <p:cNvSpPr txBox="1"/>
          <p:nvPr/>
        </p:nvSpPr>
        <p:spPr>
          <a:xfrm>
            <a:off x="3153340" y="317482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6BA4629-FBA4-8442-A41D-0098362E61ED}"/>
              </a:ext>
            </a:extLst>
          </p:cNvPr>
          <p:cNvCxnSpPr>
            <a:cxnSpLocks/>
          </p:cNvCxnSpPr>
          <p:nvPr/>
        </p:nvCxnSpPr>
        <p:spPr>
          <a:xfrm>
            <a:off x="3114848" y="5146154"/>
            <a:ext cx="0" cy="6238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E6F3DC86-C449-384C-B05D-E50A76FD8535}"/>
              </a:ext>
            </a:extLst>
          </p:cNvPr>
          <p:cNvSpPr txBox="1"/>
          <p:nvPr/>
        </p:nvSpPr>
        <p:spPr>
          <a:xfrm>
            <a:off x="3699071" y="519286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F803183-7FAB-1041-BD39-B7B96E3BBBCF}"/>
              </a:ext>
            </a:extLst>
          </p:cNvPr>
          <p:cNvSpPr txBox="1"/>
          <p:nvPr/>
        </p:nvSpPr>
        <p:spPr>
          <a:xfrm>
            <a:off x="2824544" y="5815356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1173.33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88E68BE-81F6-AA4B-88B5-F30C344013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486" r="49707" b="18944"/>
          <a:stretch/>
        </p:blipFill>
        <p:spPr>
          <a:xfrm>
            <a:off x="5747968" y="1217772"/>
            <a:ext cx="5697683" cy="304193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9334EB3-4568-FA4D-BAB8-D6A84F36741C}"/>
              </a:ext>
            </a:extLst>
          </p:cNvPr>
          <p:cNvSpPr txBox="1"/>
          <p:nvPr/>
        </p:nvSpPr>
        <p:spPr>
          <a:xfrm>
            <a:off x="5963891" y="37556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506F986-6209-0044-B718-68A9D73BEE02}"/>
              </a:ext>
            </a:extLst>
          </p:cNvPr>
          <p:cNvSpPr txBox="1"/>
          <p:nvPr/>
        </p:nvSpPr>
        <p:spPr>
          <a:xfrm>
            <a:off x="9053321" y="3743849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1 x 5te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D0A1EEB-6AFC-1142-97AE-BF4B35C49D2A}"/>
              </a:ext>
            </a:extLst>
          </p:cNvPr>
          <p:cNvSpPr txBox="1"/>
          <p:nvPr/>
        </p:nvSpPr>
        <p:spPr>
          <a:xfrm>
            <a:off x="6661761" y="3743852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2 x 5te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882C50C-9203-7A42-B272-47473A6FF645}"/>
              </a:ext>
            </a:extLst>
          </p:cNvPr>
          <p:cNvSpPr txBox="1"/>
          <p:nvPr/>
        </p:nvSpPr>
        <p:spPr>
          <a:xfrm>
            <a:off x="9863923" y="3743848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3 x 5te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11588AD-A070-074C-8C1A-6470A9438647}"/>
              </a:ext>
            </a:extLst>
          </p:cNvPr>
          <p:cNvSpPr txBox="1"/>
          <p:nvPr/>
        </p:nvSpPr>
        <p:spPr>
          <a:xfrm>
            <a:off x="7449526" y="3743851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4 x 5te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CE37FFB-6812-9D45-8060-6542BDF09E7C}"/>
              </a:ext>
            </a:extLst>
          </p:cNvPr>
          <p:cNvSpPr txBox="1"/>
          <p:nvPr/>
        </p:nvSpPr>
        <p:spPr>
          <a:xfrm>
            <a:off x="10674525" y="3743848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5 x 5te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855D451-18BE-294C-A4B4-820F3A717A9E}"/>
              </a:ext>
            </a:extLst>
          </p:cNvPr>
          <p:cNvSpPr txBox="1"/>
          <p:nvPr/>
        </p:nvSpPr>
        <p:spPr>
          <a:xfrm>
            <a:off x="8262842" y="3743850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1 x 4te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85078C4-F358-244A-8039-940746994705}"/>
              </a:ext>
            </a:extLst>
          </p:cNvPr>
          <p:cNvSpPr txBox="1"/>
          <p:nvPr/>
        </p:nvSpPr>
        <p:spPr>
          <a:xfrm>
            <a:off x="10367079" y="233281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2 x 4te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98247F0-E5E7-F345-8098-C8C5E488E204}"/>
              </a:ext>
            </a:extLst>
          </p:cNvPr>
          <p:cNvSpPr txBox="1"/>
          <p:nvPr/>
        </p:nvSpPr>
        <p:spPr>
          <a:xfrm>
            <a:off x="6315564" y="2351474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3 x 4te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3403C3C-4D20-7B49-BAA6-ED236E79E683}"/>
              </a:ext>
            </a:extLst>
          </p:cNvPr>
          <p:cNvSpPr txBox="1"/>
          <p:nvPr/>
        </p:nvSpPr>
        <p:spPr>
          <a:xfrm>
            <a:off x="9525638" y="2340088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4 x 4te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8271D16-0AE3-D140-8FCE-9B6C5CC64C90}"/>
              </a:ext>
            </a:extLst>
          </p:cNvPr>
          <p:cNvSpPr txBox="1"/>
          <p:nvPr/>
        </p:nvSpPr>
        <p:spPr>
          <a:xfrm>
            <a:off x="7119511" y="234008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5 x 4te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3BF6F38-2245-3547-80B1-303BCA5FFCC8}"/>
              </a:ext>
            </a:extLst>
          </p:cNvPr>
          <p:cNvSpPr txBox="1"/>
          <p:nvPr/>
        </p:nvSpPr>
        <p:spPr>
          <a:xfrm>
            <a:off x="8726208" y="2233833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6 x 4te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708BCF4-2F42-BD4E-B770-31ACFAA4BE71}"/>
              </a:ext>
            </a:extLst>
          </p:cNvPr>
          <p:cNvSpPr txBox="1"/>
          <p:nvPr/>
        </p:nvSpPr>
        <p:spPr>
          <a:xfrm>
            <a:off x="8724377" y="244965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6 x 5te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CE1B8BF-63FF-494C-B1D8-17C18326A54F}"/>
              </a:ext>
            </a:extLst>
          </p:cNvPr>
          <p:cNvSpPr txBox="1"/>
          <p:nvPr/>
        </p:nvSpPr>
        <p:spPr>
          <a:xfrm>
            <a:off x="5665284" y="4435107"/>
            <a:ext cx="610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</a:t>
            </a:r>
            <a:r>
              <a:rPr lang="fr-FR" dirty="0">
                <a:solidFill>
                  <a:srgbClr val="7030A0"/>
                </a:solidFill>
              </a:rPr>
              <a:t>TRITON</a:t>
            </a:r>
            <a:r>
              <a:rPr lang="fr-FR" dirty="0"/>
              <a:t> apparait comme l’intervalle le moins harmonique </a:t>
            </a:r>
          </a:p>
        </p:txBody>
      </p:sp>
      <p:pic>
        <p:nvPicPr>
          <p:cNvPr id="59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1ECAD096-23E3-2F4B-BFC9-F9C2F3CE4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65664" y="5146154"/>
            <a:ext cx="812800" cy="812800"/>
          </a:xfrm>
          <a:prstGeom prst="rect">
            <a:avLst/>
          </a:prstGeom>
        </p:spPr>
      </p:pic>
      <p:pic>
        <p:nvPicPr>
          <p:cNvPr id="60" name="Re5" descr="Re5">
            <a:hlinkClick r:id="" action="ppaction://media"/>
            <a:extLst>
              <a:ext uri="{FF2B5EF4-FFF2-40B4-BE49-F238E27FC236}">
                <a16:creationId xmlns:a16="http://schemas.microsoft.com/office/drawing/2014/main" id="{A19D0D4E-FF75-E941-BE73-96412624B1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58175" y="5162040"/>
            <a:ext cx="812800" cy="812800"/>
          </a:xfrm>
          <a:prstGeom prst="rect">
            <a:avLst/>
          </a:prstGeom>
        </p:spPr>
      </p:pic>
      <p:pic>
        <p:nvPicPr>
          <p:cNvPr id="61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4DA8DEA2-6E6A-1B4E-B06B-010A5BF49C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294260" y="5133361"/>
            <a:ext cx="812800" cy="812800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B32EAAB1-C37A-EF4C-8A61-58566BD2FF11}"/>
              </a:ext>
            </a:extLst>
          </p:cNvPr>
          <p:cNvSpPr txBox="1"/>
          <p:nvPr/>
        </p:nvSpPr>
        <p:spPr>
          <a:xfrm>
            <a:off x="5964359" y="5892300"/>
            <a:ext cx="103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6C6B627-CCD4-CC49-8C4B-E93E7BE4B2AD}"/>
              </a:ext>
            </a:extLst>
          </p:cNvPr>
          <p:cNvSpPr txBox="1"/>
          <p:nvPr/>
        </p:nvSpPr>
        <p:spPr>
          <a:xfrm>
            <a:off x="7895675" y="5883390"/>
            <a:ext cx="11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 586.67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E27174B-EDBF-DB4F-A946-4995B0DC4F99}"/>
              </a:ext>
            </a:extLst>
          </p:cNvPr>
          <p:cNvSpPr txBox="1"/>
          <p:nvPr/>
        </p:nvSpPr>
        <p:spPr>
          <a:xfrm>
            <a:off x="9767456" y="5880242"/>
            <a:ext cx="20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440 + Ré 586.67</a:t>
            </a:r>
          </a:p>
        </p:txBody>
      </p:sp>
    </p:spTree>
    <p:extLst>
      <p:ext uri="{BB962C8B-B14F-4D97-AF65-F5344CB8AC3E}">
        <p14:creationId xmlns:p14="http://schemas.microsoft.com/office/powerpoint/2010/main" val="190664739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84" descr="Une image contenant extérieur, ciel, herbe, champ&#10;&#10;Description générée automatiquement">
            <a:extLst>
              <a:ext uri="{FF2B5EF4-FFF2-40B4-BE49-F238E27FC236}">
                <a16:creationId xmlns:a16="http://schemas.microsoft.com/office/drawing/2014/main" id="{33BCA410-E427-524E-9F50-BC4889856B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18000"/>
          </a:blip>
          <a:srcRect t="7959" r="62" b="7857"/>
          <a:stretch/>
        </p:blipFill>
        <p:spPr>
          <a:xfrm>
            <a:off x="-20090" y="0"/>
            <a:ext cx="1221209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8073C02-4A65-3644-AD6B-FDA04970D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A la recherche d’une 5</a:t>
            </a:r>
            <a:r>
              <a:rPr lang="fr-FR" sz="3200" baseline="300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</a:t>
            </a:r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 harmonique commune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1E44634-455D-2743-A4EC-7E7369FAB944}"/>
              </a:ext>
            </a:extLst>
          </p:cNvPr>
          <p:cNvCxnSpPr>
            <a:cxnSpLocks/>
          </p:cNvCxnSpPr>
          <p:nvPr/>
        </p:nvCxnSpPr>
        <p:spPr>
          <a:xfrm flipV="1">
            <a:off x="4049260" y="1443666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FC3DE11-C663-2345-860A-3FBADF8E3C84}"/>
              </a:ext>
            </a:extLst>
          </p:cNvPr>
          <p:cNvCxnSpPr>
            <a:cxnSpLocks/>
          </p:cNvCxnSpPr>
          <p:nvPr/>
        </p:nvCxnSpPr>
        <p:spPr>
          <a:xfrm>
            <a:off x="4049260" y="2773387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0A83C3A-EDD8-7642-8601-89B6FA680B11}"/>
              </a:ext>
            </a:extLst>
          </p:cNvPr>
          <p:cNvSpPr txBox="1"/>
          <p:nvPr/>
        </p:nvSpPr>
        <p:spPr>
          <a:xfrm>
            <a:off x="3916050" y="116618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F9990E-C7C5-EB43-99C3-EADFE8ABFF9A}"/>
              </a:ext>
            </a:extLst>
          </p:cNvPr>
          <p:cNvSpPr txBox="1"/>
          <p:nvPr/>
        </p:nvSpPr>
        <p:spPr>
          <a:xfrm>
            <a:off x="7691399" y="262717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DF10274-753D-0D48-A19F-19813F3C55A5}"/>
              </a:ext>
            </a:extLst>
          </p:cNvPr>
          <p:cNvCxnSpPr>
            <a:cxnSpLocks/>
          </p:cNvCxnSpPr>
          <p:nvPr/>
        </p:nvCxnSpPr>
        <p:spPr>
          <a:xfrm>
            <a:off x="4631495" y="1705059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6A06528-5235-F44C-9A74-5887D8F64A02}"/>
              </a:ext>
            </a:extLst>
          </p:cNvPr>
          <p:cNvCxnSpPr>
            <a:cxnSpLocks/>
          </p:cNvCxnSpPr>
          <p:nvPr/>
        </p:nvCxnSpPr>
        <p:spPr>
          <a:xfrm>
            <a:off x="5306704" y="1973909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BD9553E-144D-6F4A-B23E-FD13E7CA27D8}"/>
              </a:ext>
            </a:extLst>
          </p:cNvPr>
          <p:cNvCxnSpPr>
            <a:cxnSpLocks/>
          </p:cNvCxnSpPr>
          <p:nvPr/>
        </p:nvCxnSpPr>
        <p:spPr>
          <a:xfrm>
            <a:off x="5932708" y="2230982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19F1FF-C0C0-BD49-9B9F-7F08CD8D7FB2}"/>
              </a:ext>
            </a:extLst>
          </p:cNvPr>
          <p:cNvCxnSpPr>
            <a:cxnSpLocks/>
          </p:cNvCxnSpPr>
          <p:nvPr/>
        </p:nvCxnSpPr>
        <p:spPr>
          <a:xfrm>
            <a:off x="6548962" y="2426958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DFD8654-C6DB-8948-A269-DF9EB228EEF6}"/>
              </a:ext>
            </a:extLst>
          </p:cNvPr>
          <p:cNvSpPr txBox="1"/>
          <p:nvPr/>
        </p:nvSpPr>
        <p:spPr>
          <a:xfrm>
            <a:off x="4435362" y="283071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52E722-669F-DC43-8650-09B03BF85D6A}"/>
              </a:ext>
            </a:extLst>
          </p:cNvPr>
          <p:cNvSpPr txBox="1"/>
          <p:nvPr/>
        </p:nvSpPr>
        <p:spPr>
          <a:xfrm>
            <a:off x="5106168" y="283071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3DB498-915C-9E4F-9787-8FE0CEAE5989}"/>
              </a:ext>
            </a:extLst>
          </p:cNvPr>
          <p:cNvSpPr txBox="1"/>
          <p:nvPr/>
        </p:nvSpPr>
        <p:spPr>
          <a:xfrm>
            <a:off x="5695696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9DC789E-A6BD-9D40-9EBE-517BCABBD78A}"/>
              </a:ext>
            </a:extLst>
          </p:cNvPr>
          <p:cNvSpPr txBox="1"/>
          <p:nvPr/>
        </p:nvSpPr>
        <p:spPr>
          <a:xfrm>
            <a:off x="6312359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74A65A-EEF0-8E41-8727-9F1BDAC24699}"/>
              </a:ext>
            </a:extLst>
          </p:cNvPr>
          <p:cNvSpPr txBox="1"/>
          <p:nvPr/>
        </p:nvSpPr>
        <p:spPr>
          <a:xfrm>
            <a:off x="3248067" y="200431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0EB356-5AF0-8343-B382-CC8734790689}"/>
              </a:ext>
            </a:extLst>
          </p:cNvPr>
          <p:cNvSpPr txBox="1"/>
          <p:nvPr/>
        </p:nvSpPr>
        <p:spPr>
          <a:xfrm>
            <a:off x="5146085" y="169089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6E622F-1512-634C-B308-23DB8F1326E1}"/>
              </a:ext>
            </a:extLst>
          </p:cNvPr>
          <p:cNvSpPr txBox="1"/>
          <p:nvPr/>
        </p:nvSpPr>
        <p:spPr>
          <a:xfrm>
            <a:off x="7051481" y="231160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5A178AB-F9D7-E347-8EED-534C8F9A00A0}"/>
              </a:ext>
            </a:extLst>
          </p:cNvPr>
          <p:cNvSpPr txBox="1"/>
          <p:nvPr/>
        </p:nvSpPr>
        <p:spPr>
          <a:xfrm>
            <a:off x="4466225" y="1443666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D959DF-4AB6-DF44-A015-8ED8D9F90178}"/>
              </a:ext>
            </a:extLst>
          </p:cNvPr>
          <p:cNvSpPr txBox="1"/>
          <p:nvPr/>
        </p:nvSpPr>
        <p:spPr>
          <a:xfrm>
            <a:off x="5773975" y="197761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009C9CF-D54C-6742-913B-8DE80E081807}"/>
              </a:ext>
            </a:extLst>
          </p:cNvPr>
          <p:cNvCxnSpPr>
            <a:cxnSpLocks/>
          </p:cNvCxnSpPr>
          <p:nvPr/>
        </p:nvCxnSpPr>
        <p:spPr>
          <a:xfrm>
            <a:off x="7216751" y="2600172"/>
            <a:ext cx="0" cy="173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4810826-E418-4644-A70D-C84BBA3BD3A7}"/>
              </a:ext>
            </a:extLst>
          </p:cNvPr>
          <p:cNvSpPr txBox="1"/>
          <p:nvPr/>
        </p:nvSpPr>
        <p:spPr>
          <a:xfrm>
            <a:off x="6399978" y="219624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1A2C0F-0D44-054E-AC66-434962B84F4F}"/>
              </a:ext>
            </a:extLst>
          </p:cNvPr>
          <p:cNvSpPr txBox="1"/>
          <p:nvPr/>
        </p:nvSpPr>
        <p:spPr>
          <a:xfrm>
            <a:off x="6980148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5563888-3540-7349-9BB5-43FFE99DA6E0}"/>
              </a:ext>
            </a:extLst>
          </p:cNvPr>
          <p:cNvCxnSpPr>
            <a:cxnSpLocks/>
          </p:cNvCxnSpPr>
          <p:nvPr/>
        </p:nvCxnSpPr>
        <p:spPr>
          <a:xfrm flipV="1">
            <a:off x="2078986" y="3685453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A4B3160-602A-7B40-8DB4-D46205211A6E}"/>
              </a:ext>
            </a:extLst>
          </p:cNvPr>
          <p:cNvCxnSpPr>
            <a:cxnSpLocks/>
          </p:cNvCxnSpPr>
          <p:nvPr/>
        </p:nvCxnSpPr>
        <p:spPr>
          <a:xfrm>
            <a:off x="2078986" y="5015174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B927333-9021-274C-A6CF-3A375653CEB8}"/>
              </a:ext>
            </a:extLst>
          </p:cNvPr>
          <p:cNvSpPr txBox="1"/>
          <p:nvPr/>
        </p:nvSpPr>
        <p:spPr>
          <a:xfrm>
            <a:off x="1945776" y="340797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37C7AD7-46BD-2747-9D9E-54217272A375}"/>
              </a:ext>
            </a:extLst>
          </p:cNvPr>
          <p:cNvSpPr txBox="1"/>
          <p:nvPr/>
        </p:nvSpPr>
        <p:spPr>
          <a:xfrm>
            <a:off x="5721125" y="4868964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F5871BB-16CE-2A4F-87FE-7FA83019C257}"/>
              </a:ext>
            </a:extLst>
          </p:cNvPr>
          <p:cNvCxnSpPr>
            <a:cxnSpLocks/>
          </p:cNvCxnSpPr>
          <p:nvPr/>
        </p:nvCxnSpPr>
        <p:spPr>
          <a:xfrm>
            <a:off x="2809708" y="394684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F9B3991-EAF7-044C-9C9D-41A9EECEE92D}"/>
              </a:ext>
            </a:extLst>
          </p:cNvPr>
          <p:cNvCxnSpPr>
            <a:cxnSpLocks/>
          </p:cNvCxnSpPr>
          <p:nvPr/>
        </p:nvCxnSpPr>
        <p:spPr>
          <a:xfrm>
            <a:off x="3658723" y="4232178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23FE9B0-367F-534E-A4BB-EDD0DCCE3923}"/>
              </a:ext>
            </a:extLst>
          </p:cNvPr>
          <p:cNvCxnSpPr>
            <a:cxnSpLocks/>
          </p:cNvCxnSpPr>
          <p:nvPr/>
        </p:nvCxnSpPr>
        <p:spPr>
          <a:xfrm>
            <a:off x="4521582" y="4489251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462A858D-1702-6D47-8B17-9CCA99D4B400}"/>
              </a:ext>
            </a:extLst>
          </p:cNvPr>
          <p:cNvSpPr txBox="1"/>
          <p:nvPr/>
        </p:nvSpPr>
        <p:spPr>
          <a:xfrm>
            <a:off x="2613575" y="5067884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550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01978C5-5B50-0E4F-AA15-1A0B398F6C7E}"/>
              </a:ext>
            </a:extLst>
          </p:cNvPr>
          <p:cNvSpPr txBox="1"/>
          <p:nvPr/>
        </p:nvSpPr>
        <p:spPr>
          <a:xfrm>
            <a:off x="3458187" y="508436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1100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619A7C6-00FE-EF4A-A956-72B126B6219B}"/>
              </a:ext>
            </a:extLst>
          </p:cNvPr>
          <p:cNvSpPr txBox="1"/>
          <p:nvPr/>
        </p:nvSpPr>
        <p:spPr>
          <a:xfrm>
            <a:off x="4284570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1650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503625D-8D9B-9949-8AA8-45CBC9CAFB89}"/>
              </a:ext>
            </a:extLst>
          </p:cNvPr>
          <p:cNvSpPr txBox="1"/>
          <p:nvPr/>
        </p:nvSpPr>
        <p:spPr>
          <a:xfrm>
            <a:off x="5023796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6CA15EA-8CC9-1340-9CD4-1E60E8761444}"/>
              </a:ext>
            </a:extLst>
          </p:cNvPr>
          <p:cNvSpPr txBox="1"/>
          <p:nvPr/>
        </p:nvSpPr>
        <p:spPr>
          <a:xfrm>
            <a:off x="1277793" y="424610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Do#5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07F1898-5110-6247-8A34-5D8677B868B9}"/>
              </a:ext>
            </a:extLst>
          </p:cNvPr>
          <p:cNvSpPr txBox="1"/>
          <p:nvPr/>
        </p:nvSpPr>
        <p:spPr>
          <a:xfrm>
            <a:off x="3498104" y="394916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E395BA-7DC5-DF45-B1F5-BAE0B15FCE09}"/>
              </a:ext>
            </a:extLst>
          </p:cNvPr>
          <p:cNvSpPr txBox="1"/>
          <p:nvPr/>
        </p:nvSpPr>
        <p:spPr>
          <a:xfrm>
            <a:off x="5098060" y="4553386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372C79B-EFE9-594C-9ECE-7C3D4B268E48}"/>
              </a:ext>
            </a:extLst>
          </p:cNvPr>
          <p:cNvSpPr txBox="1"/>
          <p:nvPr/>
        </p:nvSpPr>
        <p:spPr>
          <a:xfrm>
            <a:off x="2644438" y="368545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72EA96-41C5-8F4A-B5E7-B1BD03135F2A}"/>
              </a:ext>
            </a:extLst>
          </p:cNvPr>
          <p:cNvSpPr txBox="1"/>
          <p:nvPr/>
        </p:nvSpPr>
        <p:spPr>
          <a:xfrm>
            <a:off x="4362849" y="423587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B27A505-C061-F645-A1A4-C370F7976848}"/>
              </a:ext>
            </a:extLst>
          </p:cNvPr>
          <p:cNvCxnSpPr>
            <a:cxnSpLocks/>
          </p:cNvCxnSpPr>
          <p:nvPr/>
        </p:nvCxnSpPr>
        <p:spPr>
          <a:xfrm>
            <a:off x="5263330" y="4841958"/>
            <a:ext cx="0" cy="173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82974B6-017B-8A46-A49F-16A9E297792B}"/>
              </a:ext>
            </a:extLst>
          </p:cNvPr>
          <p:cNvCxnSpPr>
            <a:cxnSpLocks/>
          </p:cNvCxnSpPr>
          <p:nvPr/>
        </p:nvCxnSpPr>
        <p:spPr>
          <a:xfrm flipV="1">
            <a:off x="7177598" y="3701935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918925C7-521C-B34A-806C-34DFF4126D52}"/>
              </a:ext>
            </a:extLst>
          </p:cNvPr>
          <p:cNvCxnSpPr>
            <a:cxnSpLocks/>
          </p:cNvCxnSpPr>
          <p:nvPr/>
        </p:nvCxnSpPr>
        <p:spPr>
          <a:xfrm>
            <a:off x="7177598" y="5031656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826847AF-6DB7-464A-B589-C9F191389367}"/>
              </a:ext>
            </a:extLst>
          </p:cNvPr>
          <p:cNvSpPr txBox="1"/>
          <p:nvPr/>
        </p:nvSpPr>
        <p:spPr>
          <a:xfrm>
            <a:off x="7044388" y="342445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241EE97-D04A-344C-BB7C-6C921CE12B2A}"/>
              </a:ext>
            </a:extLst>
          </p:cNvPr>
          <p:cNvSpPr txBox="1"/>
          <p:nvPr/>
        </p:nvSpPr>
        <p:spPr>
          <a:xfrm>
            <a:off x="10819737" y="488544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DDACC12-A176-F245-9319-5ADBFEDB20E9}"/>
              </a:ext>
            </a:extLst>
          </p:cNvPr>
          <p:cNvCxnSpPr>
            <a:cxnSpLocks/>
          </p:cNvCxnSpPr>
          <p:nvPr/>
        </p:nvCxnSpPr>
        <p:spPr>
          <a:xfrm>
            <a:off x="8084617" y="3963328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CD489BC-EF3D-F041-BA93-43F24FBE5FDC}"/>
              </a:ext>
            </a:extLst>
          </p:cNvPr>
          <p:cNvCxnSpPr>
            <a:cxnSpLocks/>
          </p:cNvCxnSpPr>
          <p:nvPr/>
        </p:nvCxnSpPr>
        <p:spPr>
          <a:xfrm>
            <a:off x="9225394" y="4403990"/>
            <a:ext cx="0" cy="64763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C6D28AAF-23CD-5D4C-97D2-E40D0E2D131B}"/>
              </a:ext>
            </a:extLst>
          </p:cNvPr>
          <p:cNvSpPr txBox="1"/>
          <p:nvPr/>
        </p:nvSpPr>
        <p:spPr>
          <a:xfrm>
            <a:off x="7796354" y="5074067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733,33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734E9AF-65C7-0F4F-ADD5-FC99C73C546C}"/>
              </a:ext>
            </a:extLst>
          </p:cNvPr>
          <p:cNvSpPr txBox="1"/>
          <p:nvPr/>
        </p:nvSpPr>
        <p:spPr>
          <a:xfrm>
            <a:off x="8899022" y="5087849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1466,66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A9CA695-715E-7A46-8B6D-A888A020B619}"/>
              </a:ext>
            </a:extLst>
          </p:cNvPr>
          <p:cNvSpPr txBox="1"/>
          <p:nvPr/>
        </p:nvSpPr>
        <p:spPr>
          <a:xfrm>
            <a:off x="6376405" y="4262585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Fa#5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A591D78-3F9F-B944-B8C6-F75B511929BD}"/>
              </a:ext>
            </a:extLst>
          </p:cNvPr>
          <p:cNvSpPr txBox="1"/>
          <p:nvPr/>
        </p:nvSpPr>
        <p:spPr>
          <a:xfrm>
            <a:off x="9060123" y="408466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0AD961D-70E3-F84F-B53D-0C5E46618BDE}"/>
              </a:ext>
            </a:extLst>
          </p:cNvPr>
          <p:cNvSpPr txBox="1"/>
          <p:nvPr/>
        </p:nvSpPr>
        <p:spPr>
          <a:xfrm>
            <a:off x="10179819" y="442149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EFA7174-9E7D-6545-AB7F-F9388C48CE5E}"/>
              </a:ext>
            </a:extLst>
          </p:cNvPr>
          <p:cNvSpPr txBox="1"/>
          <p:nvPr/>
        </p:nvSpPr>
        <p:spPr>
          <a:xfrm>
            <a:off x="7919347" y="370193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FEE78AC-0ABE-BD43-B327-82F9D75A0609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0345089" y="4667719"/>
            <a:ext cx="0" cy="3639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204BB5F-DCD6-7C41-B60A-D2CA3E627D83}"/>
              </a:ext>
            </a:extLst>
          </p:cNvPr>
          <p:cNvSpPr txBox="1"/>
          <p:nvPr/>
        </p:nvSpPr>
        <p:spPr>
          <a:xfrm>
            <a:off x="10108486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pic>
        <p:nvPicPr>
          <p:cNvPr id="70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F651F159-9800-E443-A356-388267730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2887" y="5521285"/>
            <a:ext cx="812800" cy="812800"/>
          </a:xfrm>
          <a:prstGeom prst="rect">
            <a:avLst/>
          </a:prstGeom>
        </p:spPr>
      </p:pic>
      <p:pic>
        <p:nvPicPr>
          <p:cNvPr id="71" name="Do#5" descr="Do#5">
            <a:hlinkClick r:id="" action="ppaction://media"/>
            <a:extLst>
              <a:ext uri="{FF2B5EF4-FFF2-40B4-BE49-F238E27FC236}">
                <a16:creationId xmlns:a16="http://schemas.microsoft.com/office/drawing/2014/main" id="{3506A743-CE07-394E-BDA4-E42325551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32426" y="5552042"/>
            <a:ext cx="812800" cy="812800"/>
          </a:xfrm>
          <a:prstGeom prst="rect">
            <a:avLst/>
          </a:prstGeom>
        </p:spPr>
      </p:pic>
      <p:pic>
        <p:nvPicPr>
          <p:cNvPr id="72" name="tierce" descr="tierce">
            <a:hlinkClick r:id="" action="ppaction://media"/>
            <a:extLst>
              <a:ext uri="{FF2B5EF4-FFF2-40B4-BE49-F238E27FC236}">
                <a16:creationId xmlns:a16="http://schemas.microsoft.com/office/drawing/2014/main" id="{93F98465-5BE4-C04D-B5F6-614F114E09F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60927" y="5552040"/>
            <a:ext cx="812800" cy="812800"/>
          </a:xfrm>
          <a:prstGeom prst="rect">
            <a:avLst/>
          </a:prstGeom>
        </p:spPr>
      </p:pic>
      <p:pic>
        <p:nvPicPr>
          <p:cNvPr id="73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BA84D852-0AD5-7745-A193-0BA559A0E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83806" y="5450895"/>
            <a:ext cx="812800" cy="812800"/>
          </a:xfrm>
          <a:prstGeom prst="rect">
            <a:avLst/>
          </a:prstGeom>
        </p:spPr>
      </p:pic>
      <p:pic>
        <p:nvPicPr>
          <p:cNvPr id="74" name="Fa#5" descr="Fa#5">
            <a:hlinkClick r:id="" action="ppaction://media"/>
            <a:extLst>
              <a:ext uri="{FF2B5EF4-FFF2-40B4-BE49-F238E27FC236}">
                <a16:creationId xmlns:a16="http://schemas.microsoft.com/office/drawing/2014/main" id="{724DCE1B-5324-F546-921A-856EFDC68E6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16801" y="5450895"/>
            <a:ext cx="812800" cy="812800"/>
          </a:xfrm>
          <a:prstGeom prst="rect">
            <a:avLst/>
          </a:prstGeom>
        </p:spPr>
      </p:pic>
      <p:pic>
        <p:nvPicPr>
          <p:cNvPr id="75" name="sixte" descr="sixte">
            <a:hlinkClick r:id="" action="ppaction://media"/>
            <a:extLst>
              <a:ext uri="{FF2B5EF4-FFF2-40B4-BE49-F238E27FC236}">
                <a16:creationId xmlns:a16="http://schemas.microsoft.com/office/drawing/2014/main" id="{D18F3F31-3C89-6646-BF20-8A93207BC9F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92827" y="5445220"/>
            <a:ext cx="812800" cy="812800"/>
          </a:xfrm>
          <a:prstGeom prst="rect">
            <a:avLst/>
          </a:prstGeo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C4EA7982-D636-D145-936F-9B666EB5A755}"/>
              </a:ext>
            </a:extLst>
          </p:cNvPr>
          <p:cNvSpPr txBox="1"/>
          <p:nvPr/>
        </p:nvSpPr>
        <p:spPr>
          <a:xfrm>
            <a:off x="911614" y="62580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0D98F9B-9DA1-5B4A-8762-B8133363451E}"/>
              </a:ext>
            </a:extLst>
          </p:cNvPr>
          <p:cNvSpPr txBox="1"/>
          <p:nvPr/>
        </p:nvSpPr>
        <p:spPr>
          <a:xfrm>
            <a:off x="2502512" y="625951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 550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52419D-DDBC-5740-926A-A298F9B63FCD}"/>
              </a:ext>
            </a:extLst>
          </p:cNvPr>
          <p:cNvSpPr txBox="1"/>
          <p:nvPr/>
        </p:nvSpPr>
        <p:spPr>
          <a:xfrm>
            <a:off x="4155412" y="62580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 + Do# 550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CD9C246-BC52-F142-8097-2A3CB638E6B2}"/>
              </a:ext>
            </a:extLst>
          </p:cNvPr>
          <p:cNvSpPr txBox="1"/>
          <p:nvPr/>
        </p:nvSpPr>
        <p:spPr>
          <a:xfrm>
            <a:off x="6957550" y="6224744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15D51C6-4080-EE4B-827A-9DC4AFDD14A4}"/>
              </a:ext>
            </a:extLst>
          </p:cNvPr>
          <p:cNvSpPr txBox="1"/>
          <p:nvPr/>
        </p:nvSpPr>
        <p:spPr>
          <a:xfrm>
            <a:off x="8320215" y="6216341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 733.33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4BB8CB7-F4E9-144F-BA8E-E1F88A999D56}"/>
              </a:ext>
            </a:extLst>
          </p:cNvPr>
          <p:cNvSpPr txBox="1"/>
          <p:nvPr/>
        </p:nvSpPr>
        <p:spPr>
          <a:xfrm>
            <a:off x="9834530" y="6216341"/>
            <a:ext cx="20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 + Fa# 733.33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9DDECB19-8B59-D544-A933-B8960853F728}"/>
              </a:ext>
            </a:extLst>
          </p:cNvPr>
          <p:cNvSpPr txBox="1"/>
          <p:nvPr/>
        </p:nvSpPr>
        <p:spPr>
          <a:xfrm>
            <a:off x="3777150" y="3248615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Tierce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(x 5/4)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9FBA74B1-57B3-634B-9AEF-CCDE8EA5AF1A}"/>
              </a:ext>
            </a:extLst>
          </p:cNvPr>
          <p:cNvSpPr txBox="1"/>
          <p:nvPr/>
        </p:nvSpPr>
        <p:spPr>
          <a:xfrm>
            <a:off x="9099853" y="3249564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Sixte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(x 5/3)</a:t>
            </a:r>
          </a:p>
        </p:txBody>
      </p:sp>
    </p:spTree>
    <p:extLst>
      <p:ext uri="{BB962C8B-B14F-4D97-AF65-F5344CB8AC3E}">
        <p14:creationId xmlns:p14="http://schemas.microsoft.com/office/powerpoint/2010/main" val="364995297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1D17A34-8EBE-1A48-B2F4-0A5274FFBD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7000"/>
          </a:blip>
          <a:srcRect t="10893" r="43" b="109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2C88E51-AC27-0F4A-BFD0-4A23A4977E6B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D9B577B-9D84-A340-AECE-7C41578163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gamme de Zarlino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4DDD8E-D575-C042-A678-5B4F32C3E8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486" r="49707" b="18944"/>
          <a:stretch/>
        </p:blipFill>
        <p:spPr>
          <a:xfrm>
            <a:off x="814648" y="1436789"/>
            <a:ext cx="8270189" cy="44153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777862-0F1C-A143-AE82-DD2E14D1DD1E}"/>
              </a:ext>
            </a:extLst>
          </p:cNvPr>
          <p:cNvSpPr txBox="1"/>
          <p:nvPr/>
        </p:nvSpPr>
        <p:spPr>
          <a:xfrm>
            <a:off x="1225638" y="50963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8FA6430-ECDC-A043-94B1-3FBC27BAD0EB}"/>
                  </a:ext>
                </a:extLst>
              </p:cNvPr>
              <p:cNvSpPr txBox="1"/>
              <p:nvPr/>
            </p:nvSpPr>
            <p:spPr>
              <a:xfrm>
                <a:off x="2325690" y="4934137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8FA6430-ECDC-A043-94B1-3FBC27BA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90" y="4934137"/>
                <a:ext cx="423514" cy="786177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423195-DAA0-9440-A756-EA2981B3A560}"/>
                  </a:ext>
                </a:extLst>
              </p:cNvPr>
              <p:cNvSpPr txBox="1"/>
              <p:nvPr/>
            </p:nvSpPr>
            <p:spPr>
              <a:xfrm>
                <a:off x="1699007" y="3047110"/>
                <a:ext cx="593431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423195-DAA0-9440-A756-EA2981B3A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07" y="3047110"/>
                <a:ext cx="593431" cy="786177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9049ACB-A950-4B45-8456-5BE8CFA579F1}"/>
                  </a:ext>
                </a:extLst>
              </p:cNvPr>
              <p:cNvSpPr txBox="1"/>
              <p:nvPr/>
            </p:nvSpPr>
            <p:spPr>
              <a:xfrm>
                <a:off x="3506530" y="4948568"/>
                <a:ext cx="423514" cy="79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9049ACB-A950-4B45-8456-5BE8CFA5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530" y="4948568"/>
                <a:ext cx="423514" cy="791307"/>
              </a:xfrm>
              <a:prstGeom prst="rect">
                <a:avLst/>
              </a:prstGeom>
              <a:blipFill>
                <a:blip r:embed="rId10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7BDAA3B-61BE-D445-AAD0-E09E158EFA18}"/>
                  </a:ext>
                </a:extLst>
              </p:cNvPr>
              <p:cNvSpPr txBox="1"/>
              <p:nvPr/>
            </p:nvSpPr>
            <p:spPr>
              <a:xfrm>
                <a:off x="4691329" y="4934136"/>
                <a:ext cx="423514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7BDAA3B-61BE-D445-AAD0-E09E158E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29" y="4934136"/>
                <a:ext cx="423514" cy="784830"/>
              </a:xfrm>
              <a:prstGeom prst="rect">
                <a:avLst/>
              </a:prstGeom>
              <a:blipFill>
                <a:blip r:embed="rId1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02EB04-2FFA-8948-960D-74F4726139C2}"/>
                  </a:ext>
                </a:extLst>
              </p:cNvPr>
              <p:cNvSpPr txBox="1"/>
              <p:nvPr/>
            </p:nvSpPr>
            <p:spPr>
              <a:xfrm>
                <a:off x="5872169" y="4934136"/>
                <a:ext cx="42351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02EB04-2FFA-8948-960D-74F4726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69" y="4934136"/>
                <a:ext cx="423514" cy="783804"/>
              </a:xfrm>
              <a:prstGeom prst="rect">
                <a:avLst/>
              </a:prstGeom>
              <a:blipFill>
                <a:blip r:embed="rId1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9F1BBF-FC8A-9F42-AB22-8D84B26FBEA1}"/>
                  </a:ext>
                </a:extLst>
              </p:cNvPr>
              <p:cNvSpPr txBox="1"/>
              <p:nvPr/>
            </p:nvSpPr>
            <p:spPr>
              <a:xfrm>
                <a:off x="7054989" y="4934136"/>
                <a:ext cx="423514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9F1BBF-FC8A-9F42-AB22-8D84B26F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89" y="4934136"/>
                <a:ext cx="423514" cy="793679"/>
              </a:xfrm>
              <a:prstGeom prst="rect">
                <a:avLst/>
              </a:prstGeom>
              <a:blipFill>
                <a:blip r:embed="rId1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A1EAC6-F8F8-734B-8140-F6F5F8BF8FFB}"/>
                  </a:ext>
                </a:extLst>
              </p:cNvPr>
              <p:cNvSpPr txBox="1"/>
              <p:nvPr/>
            </p:nvSpPr>
            <p:spPr>
              <a:xfrm>
                <a:off x="8256414" y="4924261"/>
                <a:ext cx="593432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A1EAC6-F8F8-734B-8140-F6F5F8BF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414" y="4924261"/>
                <a:ext cx="593432" cy="793679"/>
              </a:xfrm>
              <a:prstGeom prst="rect">
                <a:avLst/>
              </a:prstGeom>
              <a:blipFill>
                <a:blip r:embed="rId1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4B7CB5D-C704-6349-B720-D001C8D9BCE7}"/>
                  </a:ext>
                </a:extLst>
              </p:cNvPr>
              <p:cNvSpPr txBox="1"/>
              <p:nvPr/>
            </p:nvSpPr>
            <p:spPr>
              <a:xfrm>
                <a:off x="2965040" y="3048875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4B7CB5D-C704-6349-B720-D001C8D9B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040" y="3048875"/>
                <a:ext cx="423514" cy="786177"/>
              </a:xfrm>
              <a:prstGeom prst="rect">
                <a:avLst/>
              </a:prstGeom>
              <a:blipFill>
                <a:blip r:embed="rId15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7CDE474-DA77-DB4C-B878-BD1C607DA430}"/>
                  </a:ext>
                </a:extLst>
              </p:cNvPr>
              <p:cNvSpPr txBox="1"/>
              <p:nvPr/>
            </p:nvSpPr>
            <p:spPr>
              <a:xfrm>
                <a:off x="5225604" y="3057188"/>
                <a:ext cx="593432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7CDE474-DA77-DB4C-B878-BD1C607D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04" y="3057188"/>
                <a:ext cx="593432" cy="793679"/>
              </a:xfrm>
              <a:prstGeom prst="rect">
                <a:avLst/>
              </a:prstGeom>
              <a:blipFill>
                <a:blip r:embed="rId1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228DE02-C8F5-B248-8DD3-5637A3B65EFF}"/>
                  </a:ext>
                </a:extLst>
              </p:cNvPr>
              <p:cNvSpPr txBox="1"/>
              <p:nvPr/>
            </p:nvSpPr>
            <p:spPr>
              <a:xfrm>
                <a:off x="6491637" y="3064690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228DE02-C8F5-B248-8DD3-5637A3B6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637" y="3064690"/>
                <a:ext cx="423514" cy="786177"/>
              </a:xfrm>
              <a:prstGeom prst="rect">
                <a:avLst/>
              </a:prstGeom>
              <a:blipFill>
                <a:blip r:embed="rId1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D5F2807-E96D-F942-B507-B3CAAE99B0F5}"/>
                  </a:ext>
                </a:extLst>
              </p:cNvPr>
              <p:cNvSpPr txBox="1"/>
              <p:nvPr/>
            </p:nvSpPr>
            <p:spPr>
              <a:xfrm>
                <a:off x="7656086" y="3074768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D5F2807-E96D-F942-B507-B3CAAE99B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086" y="3074768"/>
                <a:ext cx="423514" cy="786177"/>
              </a:xfrm>
              <a:prstGeom prst="rect">
                <a:avLst/>
              </a:prstGeom>
              <a:blipFill>
                <a:blip r:embed="rId1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DB0FDFBD-83F8-A844-A91F-25B6C325A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82344" y="1562793"/>
            <a:ext cx="812800" cy="812800"/>
          </a:xfrm>
          <a:prstGeom prst="rect">
            <a:avLst/>
          </a:prstGeom>
        </p:spPr>
      </p:pic>
      <p:pic>
        <p:nvPicPr>
          <p:cNvPr id="24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44B96CA7-629F-8B40-8EC6-741697D1D6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82344" y="4076008"/>
            <a:ext cx="812800" cy="8128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A15F9B5-CF72-4B4E-9F6F-4D0B104E8109}"/>
              </a:ext>
            </a:extLst>
          </p:cNvPr>
          <p:cNvSpPr txBox="1"/>
          <p:nvPr/>
        </p:nvSpPr>
        <p:spPr>
          <a:xfrm>
            <a:off x="10247670" y="2375593"/>
            <a:ext cx="8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Zarlino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7C9FCD-0D40-A147-B3C5-19D253406F35}"/>
              </a:ext>
            </a:extLst>
          </p:cNvPr>
          <p:cNvSpPr txBox="1"/>
          <p:nvPr/>
        </p:nvSpPr>
        <p:spPr>
          <a:xfrm>
            <a:off x="10092659" y="4888808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Pythagore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574EF2-0E46-6B43-B5FB-28187AFE3B70}"/>
              </a:ext>
            </a:extLst>
          </p:cNvPr>
          <p:cNvSpPr txBox="1"/>
          <p:nvPr/>
        </p:nvSpPr>
        <p:spPr>
          <a:xfrm>
            <a:off x="1993027" y="6137401"/>
            <a:ext cx="624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dominante reste la modulation la plus harmonieuse (</a:t>
            </a:r>
            <a:r>
              <a:rPr lang="fr-FR" dirty="0" err="1"/>
              <a:t>cf</a:t>
            </a:r>
            <a:r>
              <a:rPr lang="fr-FR" dirty="0"/>
              <a:t> fugue)</a:t>
            </a:r>
          </a:p>
        </p:txBody>
      </p:sp>
    </p:spTree>
    <p:extLst>
      <p:ext uri="{BB962C8B-B14F-4D97-AF65-F5344CB8AC3E}">
        <p14:creationId xmlns:p14="http://schemas.microsoft.com/office/powerpoint/2010/main" val="380329478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B7FED9-59CF-3C43-B864-61479AD0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538" y="1811178"/>
            <a:ext cx="2287202" cy="24912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9C9E66-47E9-0947-A1DB-22726CF3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368" y="1321619"/>
            <a:ext cx="2287201" cy="23932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ED4C08-6976-ED42-840B-9B1D4FC5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945" y="2685213"/>
            <a:ext cx="1670963" cy="17484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287215-BB06-A146-BFB3-F64F2676C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67" y="3853765"/>
            <a:ext cx="2287201" cy="239323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CF23624-E333-AA4A-8FB2-A6B4F0537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536" y="4205278"/>
            <a:ext cx="1713976" cy="17897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97792E4-DEF2-2643-84E4-AB3BF9503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881" y="4064956"/>
            <a:ext cx="1978651" cy="20703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10FA96D-2EC9-BA4F-8780-BADA543CA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181" y="4205278"/>
            <a:ext cx="1949354" cy="204171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0390D33-3126-434B-928B-27639F94D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2887" y="212978"/>
            <a:ext cx="2119049" cy="221728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ED69594-02CB-F34A-9843-93596495A5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148" y="270183"/>
            <a:ext cx="1733752" cy="18141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5256A86-B787-6F4C-835E-FFFF45220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0177" y="2012291"/>
            <a:ext cx="1996448" cy="2088999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B30196C1-942D-274D-B306-FA2F58010D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Les tempéraments inégaux du baroque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DEDEF7-2ABB-9C41-8CA8-BBA82DD8E946}"/>
              </a:ext>
            </a:extLst>
          </p:cNvPr>
          <p:cNvSpPr/>
          <p:nvPr/>
        </p:nvSpPr>
        <p:spPr>
          <a:xfrm>
            <a:off x="3983910" y="6385911"/>
            <a:ext cx="5031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12"/>
              </a:rPr>
              <a:t>https://fr.wikipedia.org/wiki/Temp%C3%A9rament_in%C3%A9gal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69704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D06782-2405-FE4A-B013-39BE579C0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8000"/>
          </a:blip>
          <a:srcRect t="10206" b="10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B2BCAE-8E5B-EE40-A69D-9092A77B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53" y="1364593"/>
            <a:ext cx="3185822" cy="3906095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AAFF547-B0D6-274C-8B6A-01207BF978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Bach a mis tout le monde d’accord avec le tempérament égal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C0A9F59-887A-E34C-A362-52E53A4B84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486" r="49707" b="18944"/>
          <a:stretch/>
        </p:blipFill>
        <p:spPr>
          <a:xfrm>
            <a:off x="4841213" y="1914893"/>
            <a:ext cx="5697683" cy="30419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E027C9C5-B3CF-BE47-8AAD-E8BCD984592D}"/>
              </a:ext>
            </a:extLst>
          </p:cNvPr>
          <p:cNvSpPr/>
          <p:nvPr/>
        </p:nvSpPr>
        <p:spPr>
          <a:xfrm rot="16608443" flipV="1">
            <a:off x="5231360" y="1683646"/>
            <a:ext cx="435454" cy="22821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BDB0E11-B6AF-BA4C-ABA2-BC89D69382DF}"/>
              </a:ext>
            </a:extLst>
          </p:cNvPr>
          <p:cNvSpPr/>
          <p:nvPr/>
        </p:nvSpPr>
        <p:spPr>
          <a:xfrm rot="16608443" flipV="1">
            <a:off x="5586156" y="1697967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37E8062-023F-0C41-A015-E602EDFFDA03}"/>
              </a:ext>
            </a:extLst>
          </p:cNvPr>
          <p:cNvSpPr/>
          <p:nvPr/>
        </p:nvSpPr>
        <p:spPr>
          <a:xfrm rot="16608443" flipV="1">
            <a:off x="5978401" y="168139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CB70946-85A0-0C49-882F-A681448F027E}"/>
              </a:ext>
            </a:extLst>
          </p:cNvPr>
          <p:cNvSpPr/>
          <p:nvPr/>
        </p:nvSpPr>
        <p:spPr>
          <a:xfrm rot="16608443" flipV="1">
            <a:off x="6446640" y="1693915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FF1EDA8-D12A-AB46-AC92-E9FED502C65F}"/>
              </a:ext>
            </a:extLst>
          </p:cNvPr>
          <p:cNvSpPr/>
          <p:nvPr/>
        </p:nvSpPr>
        <p:spPr>
          <a:xfrm rot="16608443" flipV="1">
            <a:off x="7057345" y="1693915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DE4DD3D-7BB6-1144-B185-66020D903DE0}"/>
              </a:ext>
            </a:extLst>
          </p:cNvPr>
          <p:cNvSpPr/>
          <p:nvPr/>
        </p:nvSpPr>
        <p:spPr>
          <a:xfrm rot="16608443" flipV="1">
            <a:off x="7668050" y="1693916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F3B0D88-C014-704F-BDA3-F63292C0044E}"/>
              </a:ext>
            </a:extLst>
          </p:cNvPr>
          <p:cNvSpPr/>
          <p:nvPr/>
        </p:nvSpPr>
        <p:spPr>
          <a:xfrm rot="16608443" flipV="1">
            <a:off x="8060294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2C8D5E0-57F2-5F47-A9D6-EA7C1AA21E9E}"/>
              </a:ext>
            </a:extLst>
          </p:cNvPr>
          <p:cNvSpPr/>
          <p:nvPr/>
        </p:nvSpPr>
        <p:spPr>
          <a:xfrm rot="16608443" flipV="1">
            <a:off x="8446348" y="169391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835592B2-FEB1-974E-89B4-ABE35CD0C537}"/>
              </a:ext>
            </a:extLst>
          </p:cNvPr>
          <p:cNvSpPr/>
          <p:nvPr/>
        </p:nvSpPr>
        <p:spPr>
          <a:xfrm rot="16608443" flipV="1">
            <a:off x="8830052" y="168139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FEF05D8-11FF-9C46-AE6A-B59E61726276}"/>
              </a:ext>
            </a:extLst>
          </p:cNvPr>
          <p:cNvSpPr/>
          <p:nvPr/>
        </p:nvSpPr>
        <p:spPr>
          <a:xfrm rot="16608443" flipV="1">
            <a:off x="9225926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F1129E53-524F-674F-B9A3-8BB5D4BE365E}"/>
              </a:ext>
            </a:extLst>
          </p:cNvPr>
          <p:cNvSpPr/>
          <p:nvPr/>
        </p:nvSpPr>
        <p:spPr>
          <a:xfrm rot="16608443" flipV="1">
            <a:off x="9661268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71C38C1A-8D22-B244-A5D4-CCEB27E5C1E1}"/>
              </a:ext>
            </a:extLst>
          </p:cNvPr>
          <p:cNvSpPr/>
          <p:nvPr/>
        </p:nvSpPr>
        <p:spPr>
          <a:xfrm rot="16608443" flipV="1">
            <a:off x="10269922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97C267-3FDB-3941-9D5D-906C8F68BFC9}"/>
              </a:ext>
            </a:extLst>
          </p:cNvPr>
          <p:cNvSpPr txBox="1"/>
          <p:nvPr/>
        </p:nvSpPr>
        <p:spPr>
          <a:xfrm>
            <a:off x="6539477" y="1177245"/>
            <a:ext cx="2421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Même intervalle a chaque demi-ton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CE5783-29B5-3E45-B0E3-BF26352D67BC}"/>
                  </a:ext>
                </a:extLst>
              </p:cNvPr>
              <p:cNvSpPr txBox="1"/>
              <p:nvPr/>
            </p:nvSpPr>
            <p:spPr>
              <a:xfrm>
                <a:off x="781853" y="6135128"/>
                <a:ext cx="3059171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𝑡𝑜𝑛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1.0594630944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CE5783-29B5-3E45-B0E3-BF26352D6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53" y="6135128"/>
                <a:ext cx="3059171" cy="309637"/>
              </a:xfrm>
              <a:prstGeom prst="rect">
                <a:avLst/>
              </a:prstGeom>
              <a:blipFill>
                <a:blip r:embed="rId7"/>
                <a:stretch>
                  <a:fillRect l="-1240" r="-1240" b="-34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B2B7A18-AF62-BB4E-AA90-F3B4871F40E9}"/>
                  </a:ext>
                </a:extLst>
              </p:cNvPr>
              <p:cNvSpPr txBox="1"/>
              <p:nvPr/>
            </p:nvSpPr>
            <p:spPr>
              <a:xfrm>
                <a:off x="4841213" y="5940868"/>
                <a:ext cx="30418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𝑐𝑜𝑚𝑚𝑎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≈1.013643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B2B7A18-AF62-BB4E-AA90-F3B4871F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13" y="5940868"/>
                <a:ext cx="3041858" cy="646331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C5EA379-F327-4E49-B877-E50ECBB6C4F3}"/>
                  </a:ext>
                </a:extLst>
              </p:cNvPr>
              <p:cNvSpPr txBox="1"/>
              <p:nvPr/>
            </p:nvSpPr>
            <p:spPr>
              <a:xfrm>
                <a:off x="8855737" y="6135128"/>
                <a:ext cx="231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½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𝑡𝑜𝑛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4.26 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𝑐𝑜𝑚𝑚𝑎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C5EA379-F327-4E49-B877-E50ECBB6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737" y="6135128"/>
                <a:ext cx="2312493" cy="369332"/>
              </a:xfrm>
              <a:prstGeom prst="rect">
                <a:avLst/>
              </a:prstGeom>
              <a:blipFill>
                <a:blip r:embed="rId9"/>
                <a:stretch>
                  <a:fillRect l="-2186" t="-6452" b="-2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57592941-3489-6745-BE73-6BD92760A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22597" y="1781178"/>
            <a:ext cx="812800" cy="8128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598D1F47-1906-B54A-A82D-43C3A650D14D}"/>
              </a:ext>
            </a:extLst>
          </p:cNvPr>
          <p:cNvSpPr txBox="1"/>
          <p:nvPr/>
        </p:nvSpPr>
        <p:spPr>
          <a:xfrm>
            <a:off x="10794645" y="250120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Gamme</a:t>
            </a:r>
          </a:p>
        </p:txBody>
      </p:sp>
    </p:spTree>
    <p:extLst>
      <p:ext uri="{BB962C8B-B14F-4D97-AF65-F5344CB8AC3E}">
        <p14:creationId xmlns:p14="http://schemas.microsoft.com/office/powerpoint/2010/main" val="388569657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4DA4F10-CA2D-F948-8A39-CBCEF25C4B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"/>
          </a:blip>
          <a:srcRect l="1" t="7810" r="30" b="78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AAFF547-B0D6-274C-8B6A-01207BF978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Les battements sont maintenant « dilués » un peu partout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BD03F98-6EAF-2049-A264-E03D2F02FF29}"/>
              </a:ext>
            </a:extLst>
          </p:cNvPr>
          <p:cNvSpPr txBox="1"/>
          <p:nvPr/>
        </p:nvSpPr>
        <p:spPr>
          <a:xfrm>
            <a:off x="1560397" y="1213362"/>
            <a:ext cx="3391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quinte et la quarte ne sont plus parfaites </a:t>
            </a:r>
          </a:p>
          <a:p>
            <a:pPr algn="ctr"/>
            <a:r>
              <a:rPr lang="fr-FR" sz="1400" dirty="0"/>
              <a:t>Mais sont très proches de la perfection</a:t>
            </a:r>
          </a:p>
        </p:txBody>
      </p:sp>
      <p:pic>
        <p:nvPicPr>
          <p:cNvPr id="2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DCF4C748-14F7-B443-B6E1-6DE7CF9D5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79112" y="1942211"/>
            <a:ext cx="812800" cy="812800"/>
          </a:xfrm>
          <a:prstGeom prst="rect">
            <a:avLst/>
          </a:prstGeom>
        </p:spPr>
      </p:pic>
      <p:pic>
        <p:nvPicPr>
          <p:cNvPr id="3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8F8F334F-EACB-4248-A6AF-C4D3F88581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6665" y="4277419"/>
            <a:ext cx="812800" cy="8128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3F1969C-83F2-6340-A783-BCA10B04700C}"/>
              </a:ext>
            </a:extLst>
          </p:cNvPr>
          <p:cNvSpPr txBox="1"/>
          <p:nvPr/>
        </p:nvSpPr>
        <p:spPr>
          <a:xfrm>
            <a:off x="3955802" y="2669952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5te juste</a:t>
            </a:r>
          </a:p>
          <a:p>
            <a:pPr algn="ctr"/>
            <a:r>
              <a:rPr lang="fr-FR" sz="1400" dirty="0"/>
              <a:t>La 440 + Mi5 659.26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0094F7B-3D8E-164D-A47D-661E4256301C}"/>
              </a:ext>
            </a:extLst>
          </p:cNvPr>
          <p:cNvSpPr txBox="1"/>
          <p:nvPr/>
        </p:nvSpPr>
        <p:spPr>
          <a:xfrm>
            <a:off x="3917892" y="4960817"/>
            <a:ext cx="168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4te juste</a:t>
            </a:r>
          </a:p>
          <a:p>
            <a:pPr algn="ctr"/>
            <a:r>
              <a:rPr lang="fr-FR" sz="1400" dirty="0"/>
              <a:t> La 440 + Ré5 587.33</a:t>
            </a:r>
          </a:p>
        </p:txBody>
      </p:sp>
      <p:pic>
        <p:nvPicPr>
          <p:cNvPr id="4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F0452404-83C1-1842-8496-8D602FDB466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27617" y="1891093"/>
            <a:ext cx="812800" cy="8128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76A7F78-422F-1648-96B7-AA558DB83243}"/>
              </a:ext>
            </a:extLst>
          </p:cNvPr>
          <p:cNvSpPr txBox="1"/>
          <p:nvPr/>
        </p:nvSpPr>
        <p:spPr>
          <a:xfrm>
            <a:off x="1016795" y="2651564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5te parfaite</a:t>
            </a:r>
          </a:p>
          <a:p>
            <a:pPr algn="ctr"/>
            <a:r>
              <a:rPr lang="fr-FR" sz="1400" dirty="0"/>
              <a:t>La 440 + Mi5 660</a:t>
            </a:r>
          </a:p>
        </p:txBody>
      </p:sp>
      <p:pic>
        <p:nvPicPr>
          <p:cNvPr id="5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F3680244-C264-E041-A071-193E62BE3AF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78324" y="4264135"/>
            <a:ext cx="812800" cy="8128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130DF3A5-874E-254E-8F97-C623D95699D2}"/>
              </a:ext>
            </a:extLst>
          </p:cNvPr>
          <p:cNvSpPr txBox="1"/>
          <p:nvPr/>
        </p:nvSpPr>
        <p:spPr>
          <a:xfrm>
            <a:off x="940550" y="5020954"/>
            <a:ext cx="168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4te parfaite</a:t>
            </a:r>
          </a:p>
          <a:p>
            <a:pPr algn="ctr"/>
            <a:r>
              <a:rPr lang="fr-FR" sz="1400" dirty="0"/>
              <a:t> La 440 + Ré5 586.67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663B44D-2ECC-BC43-8060-F3681EC5F352}"/>
              </a:ext>
            </a:extLst>
          </p:cNvPr>
          <p:cNvSpPr txBox="1"/>
          <p:nvPr/>
        </p:nvSpPr>
        <p:spPr>
          <a:xfrm>
            <a:off x="7310658" y="1223325"/>
            <a:ext cx="421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Les battements s’entendent légèrement sur les harmoniques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0F1A802-4F3B-F248-B497-AFABAC933FBB}"/>
              </a:ext>
            </a:extLst>
          </p:cNvPr>
          <p:cNvCxnSpPr>
            <a:cxnSpLocks/>
          </p:cNvCxnSpPr>
          <p:nvPr/>
        </p:nvCxnSpPr>
        <p:spPr>
          <a:xfrm flipV="1">
            <a:off x="7074810" y="2558701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A3CF416-6FEA-4640-ADC8-CAA19E737BEA}"/>
              </a:ext>
            </a:extLst>
          </p:cNvPr>
          <p:cNvCxnSpPr>
            <a:cxnSpLocks/>
          </p:cNvCxnSpPr>
          <p:nvPr/>
        </p:nvCxnSpPr>
        <p:spPr>
          <a:xfrm>
            <a:off x="7074810" y="3888422"/>
            <a:ext cx="200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0D5C1590-9B19-4B49-9530-D948F8D0E6E9}"/>
              </a:ext>
            </a:extLst>
          </p:cNvPr>
          <p:cNvSpPr txBox="1"/>
          <p:nvPr/>
        </p:nvSpPr>
        <p:spPr>
          <a:xfrm>
            <a:off x="6941600" y="228121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F3A44CE-34DE-3442-9827-8EDFAF824117}"/>
              </a:ext>
            </a:extLst>
          </p:cNvPr>
          <p:cNvSpPr txBox="1"/>
          <p:nvPr/>
        </p:nvSpPr>
        <p:spPr>
          <a:xfrm>
            <a:off x="9106541" y="375761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2B4B0C6-C4F3-EB41-9324-5C9A32573F3F}"/>
              </a:ext>
            </a:extLst>
          </p:cNvPr>
          <p:cNvCxnSpPr>
            <a:cxnSpLocks/>
          </p:cNvCxnSpPr>
          <p:nvPr/>
        </p:nvCxnSpPr>
        <p:spPr>
          <a:xfrm>
            <a:off x="7460912" y="281503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29FB1CF-B99C-154A-872B-7856DE67DF23}"/>
              </a:ext>
            </a:extLst>
          </p:cNvPr>
          <p:cNvCxnSpPr>
            <a:cxnSpLocks/>
          </p:cNvCxnSpPr>
          <p:nvPr/>
        </p:nvCxnSpPr>
        <p:spPr>
          <a:xfrm>
            <a:off x="7902662" y="3099306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A5777A3-20B1-5042-9FD3-8187A56D3596}"/>
              </a:ext>
            </a:extLst>
          </p:cNvPr>
          <p:cNvCxnSpPr>
            <a:cxnSpLocks/>
          </p:cNvCxnSpPr>
          <p:nvPr/>
        </p:nvCxnSpPr>
        <p:spPr>
          <a:xfrm>
            <a:off x="8307851" y="3364547"/>
            <a:ext cx="0" cy="5424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90BA762F-F291-5D4D-9491-B2AD0549FBC0}"/>
              </a:ext>
            </a:extLst>
          </p:cNvPr>
          <p:cNvSpPr txBox="1"/>
          <p:nvPr/>
        </p:nvSpPr>
        <p:spPr>
          <a:xfrm>
            <a:off x="7269060" y="395982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162F03C-84E4-DF41-99E2-948E030F674C}"/>
              </a:ext>
            </a:extLst>
          </p:cNvPr>
          <p:cNvSpPr txBox="1"/>
          <p:nvPr/>
        </p:nvSpPr>
        <p:spPr>
          <a:xfrm>
            <a:off x="7702126" y="395165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1773E7D-E401-2041-9BEE-3E17ECCA7729}"/>
              </a:ext>
            </a:extLst>
          </p:cNvPr>
          <p:cNvSpPr txBox="1"/>
          <p:nvPr/>
        </p:nvSpPr>
        <p:spPr>
          <a:xfrm>
            <a:off x="8070839" y="395982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DEE99DE-68C4-BA4F-980E-03B46AB82DAB}"/>
              </a:ext>
            </a:extLst>
          </p:cNvPr>
          <p:cNvSpPr txBox="1"/>
          <p:nvPr/>
        </p:nvSpPr>
        <p:spPr>
          <a:xfrm>
            <a:off x="7957147" y="239611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440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A06767B-CECD-C04A-9E6E-243C434DDEB8}"/>
              </a:ext>
            </a:extLst>
          </p:cNvPr>
          <p:cNvSpPr txBox="1"/>
          <p:nvPr/>
        </p:nvSpPr>
        <p:spPr>
          <a:xfrm>
            <a:off x="10561639" y="235684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 659.26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9E11B20-C5B2-284C-92B3-C7387E105D80}"/>
              </a:ext>
            </a:extLst>
          </p:cNvPr>
          <p:cNvSpPr txBox="1"/>
          <p:nvPr/>
        </p:nvSpPr>
        <p:spPr>
          <a:xfrm>
            <a:off x="8136209" y="309188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66509E5-A497-8C46-B1B4-7A21D00F265D}"/>
              </a:ext>
            </a:extLst>
          </p:cNvPr>
          <p:cNvSpPr txBox="1"/>
          <p:nvPr/>
        </p:nvSpPr>
        <p:spPr>
          <a:xfrm>
            <a:off x="7310658" y="255739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DA09BD9-A4AE-7D4D-BC78-38B5545896E4}"/>
              </a:ext>
            </a:extLst>
          </p:cNvPr>
          <p:cNvSpPr txBox="1"/>
          <p:nvPr/>
        </p:nvSpPr>
        <p:spPr>
          <a:xfrm>
            <a:off x="7737392" y="285182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AACA3AA1-7C55-C149-8D2B-3399BDC595C1}"/>
              </a:ext>
            </a:extLst>
          </p:cNvPr>
          <p:cNvCxnSpPr>
            <a:cxnSpLocks/>
          </p:cNvCxnSpPr>
          <p:nvPr/>
        </p:nvCxnSpPr>
        <p:spPr>
          <a:xfrm flipV="1">
            <a:off x="9707419" y="2550280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00E740A-CB6E-4E4E-8B9A-FF16D9B7F7BB}"/>
              </a:ext>
            </a:extLst>
          </p:cNvPr>
          <p:cNvCxnSpPr>
            <a:cxnSpLocks/>
          </p:cNvCxnSpPr>
          <p:nvPr/>
        </p:nvCxnSpPr>
        <p:spPr>
          <a:xfrm flipV="1">
            <a:off x="9707419" y="3861473"/>
            <a:ext cx="1880607" cy="18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C304CD2E-9C1A-C145-8FE4-C8C36ECF753A}"/>
              </a:ext>
            </a:extLst>
          </p:cNvPr>
          <p:cNvSpPr txBox="1"/>
          <p:nvPr/>
        </p:nvSpPr>
        <p:spPr>
          <a:xfrm>
            <a:off x="9627381" y="226534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0143EAA-2080-AB4F-AFDA-C592BA746865}"/>
              </a:ext>
            </a:extLst>
          </p:cNvPr>
          <p:cNvSpPr txBox="1"/>
          <p:nvPr/>
        </p:nvSpPr>
        <p:spPr>
          <a:xfrm>
            <a:off x="11652530" y="374919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11771420-931E-F34F-8D98-98303FE76C04}"/>
              </a:ext>
            </a:extLst>
          </p:cNvPr>
          <p:cNvCxnSpPr>
            <a:cxnSpLocks/>
          </p:cNvCxnSpPr>
          <p:nvPr/>
        </p:nvCxnSpPr>
        <p:spPr>
          <a:xfrm>
            <a:off x="10302740" y="2799153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02E19A0-8220-1C43-BFF3-F5495B6D1F4A}"/>
              </a:ext>
            </a:extLst>
          </p:cNvPr>
          <p:cNvCxnSpPr>
            <a:cxnSpLocks/>
          </p:cNvCxnSpPr>
          <p:nvPr/>
        </p:nvCxnSpPr>
        <p:spPr>
          <a:xfrm>
            <a:off x="10958459" y="3159531"/>
            <a:ext cx="0" cy="7019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3E1E35CE-7C51-4847-A0E5-9596B321E1FA}"/>
              </a:ext>
            </a:extLst>
          </p:cNvPr>
          <p:cNvSpPr txBox="1"/>
          <p:nvPr/>
        </p:nvSpPr>
        <p:spPr>
          <a:xfrm>
            <a:off x="10012762" y="3935523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659.26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3DAD777-9908-FD4C-9DCE-EB26AF610261}"/>
              </a:ext>
            </a:extLst>
          </p:cNvPr>
          <p:cNvSpPr txBox="1"/>
          <p:nvPr/>
        </p:nvSpPr>
        <p:spPr>
          <a:xfrm>
            <a:off x="10662600" y="3932878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1318.52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6354C3F9-AECE-E54F-B2BC-64391F9AD1AD}"/>
              </a:ext>
            </a:extLst>
          </p:cNvPr>
          <p:cNvSpPr txBox="1"/>
          <p:nvPr/>
        </p:nvSpPr>
        <p:spPr>
          <a:xfrm>
            <a:off x="10793189" y="282728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A813EAA2-A9DF-664A-A997-68468A454094}"/>
              </a:ext>
            </a:extLst>
          </p:cNvPr>
          <p:cNvSpPr txBox="1"/>
          <p:nvPr/>
        </p:nvSpPr>
        <p:spPr>
          <a:xfrm>
            <a:off x="10152486" y="254150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9731EF9B-F693-8640-A863-D87656DBF864}"/>
              </a:ext>
            </a:extLst>
          </p:cNvPr>
          <p:cNvCxnSpPr>
            <a:cxnSpLocks/>
          </p:cNvCxnSpPr>
          <p:nvPr/>
        </p:nvCxnSpPr>
        <p:spPr>
          <a:xfrm flipV="1">
            <a:off x="7080389" y="4704489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B2EC0A77-D3FB-FE4D-A0CA-E296D3A7B628}"/>
              </a:ext>
            </a:extLst>
          </p:cNvPr>
          <p:cNvCxnSpPr>
            <a:cxnSpLocks/>
          </p:cNvCxnSpPr>
          <p:nvPr/>
        </p:nvCxnSpPr>
        <p:spPr>
          <a:xfrm>
            <a:off x="7080389" y="6034210"/>
            <a:ext cx="200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3B8BFCB9-72AA-D242-A7D9-67C97517AAC7}"/>
              </a:ext>
            </a:extLst>
          </p:cNvPr>
          <p:cNvSpPr txBox="1"/>
          <p:nvPr/>
        </p:nvSpPr>
        <p:spPr>
          <a:xfrm>
            <a:off x="6947179" y="442700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84E2C818-E9B7-9040-9D19-36BBD9F527E0}"/>
              </a:ext>
            </a:extLst>
          </p:cNvPr>
          <p:cNvSpPr txBox="1"/>
          <p:nvPr/>
        </p:nvSpPr>
        <p:spPr>
          <a:xfrm>
            <a:off x="9112120" y="5903405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B5D77427-35CC-024A-8E35-D441300E097E}"/>
              </a:ext>
            </a:extLst>
          </p:cNvPr>
          <p:cNvCxnSpPr>
            <a:cxnSpLocks/>
          </p:cNvCxnSpPr>
          <p:nvPr/>
        </p:nvCxnSpPr>
        <p:spPr>
          <a:xfrm>
            <a:off x="7466491" y="496082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B323825C-63A9-6A4D-9215-BD4A71A42592}"/>
              </a:ext>
            </a:extLst>
          </p:cNvPr>
          <p:cNvCxnSpPr>
            <a:cxnSpLocks/>
          </p:cNvCxnSpPr>
          <p:nvPr/>
        </p:nvCxnSpPr>
        <p:spPr>
          <a:xfrm>
            <a:off x="7908241" y="5245094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DC635034-B212-234F-9B08-8C80BE97DF5A}"/>
              </a:ext>
            </a:extLst>
          </p:cNvPr>
          <p:cNvCxnSpPr>
            <a:cxnSpLocks/>
          </p:cNvCxnSpPr>
          <p:nvPr/>
        </p:nvCxnSpPr>
        <p:spPr>
          <a:xfrm>
            <a:off x="8313430" y="5510335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FD83A004-3B94-E544-9F54-F545E48DE5D7}"/>
              </a:ext>
            </a:extLst>
          </p:cNvPr>
          <p:cNvSpPr txBox="1"/>
          <p:nvPr/>
        </p:nvSpPr>
        <p:spPr>
          <a:xfrm>
            <a:off x="7274639" y="610561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484C601-5E84-3C4E-9EFE-3EAE4B4E91FC}"/>
              </a:ext>
            </a:extLst>
          </p:cNvPr>
          <p:cNvSpPr txBox="1"/>
          <p:nvPr/>
        </p:nvSpPr>
        <p:spPr>
          <a:xfrm>
            <a:off x="7707705" y="609744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E22D790-49BB-8D46-AD83-75ADDC06529D}"/>
              </a:ext>
            </a:extLst>
          </p:cNvPr>
          <p:cNvSpPr txBox="1"/>
          <p:nvPr/>
        </p:nvSpPr>
        <p:spPr>
          <a:xfrm>
            <a:off x="8076418" y="610561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E534D7A9-BA20-1F40-B5C8-DA5E4EA1A82F}"/>
              </a:ext>
            </a:extLst>
          </p:cNvPr>
          <p:cNvSpPr txBox="1"/>
          <p:nvPr/>
        </p:nvSpPr>
        <p:spPr>
          <a:xfrm>
            <a:off x="8108777" y="4736073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440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11669CF5-358C-704A-8A8F-7AF0374E6CE5}"/>
              </a:ext>
            </a:extLst>
          </p:cNvPr>
          <p:cNvSpPr txBox="1"/>
          <p:nvPr/>
        </p:nvSpPr>
        <p:spPr>
          <a:xfrm>
            <a:off x="10677678" y="4670533"/>
            <a:ext cx="91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Ré 586.67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3424CC7-8995-DA40-BE88-9387DCA1E431}"/>
              </a:ext>
            </a:extLst>
          </p:cNvPr>
          <p:cNvSpPr txBox="1"/>
          <p:nvPr/>
        </p:nvSpPr>
        <p:spPr>
          <a:xfrm>
            <a:off x="8141788" y="523767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275CD853-DEF8-EC42-B25E-B6065400B02F}"/>
              </a:ext>
            </a:extLst>
          </p:cNvPr>
          <p:cNvSpPr txBox="1"/>
          <p:nvPr/>
        </p:nvSpPr>
        <p:spPr>
          <a:xfrm>
            <a:off x="7316237" y="470318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27B37EC8-E12D-EB43-8BE1-FAD0C19CCC9C}"/>
              </a:ext>
            </a:extLst>
          </p:cNvPr>
          <p:cNvSpPr txBox="1"/>
          <p:nvPr/>
        </p:nvSpPr>
        <p:spPr>
          <a:xfrm>
            <a:off x="7742971" y="499761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06B270EA-D04C-5045-B6E1-733B723AE1F2}"/>
              </a:ext>
            </a:extLst>
          </p:cNvPr>
          <p:cNvCxnSpPr>
            <a:cxnSpLocks/>
          </p:cNvCxnSpPr>
          <p:nvPr/>
        </p:nvCxnSpPr>
        <p:spPr>
          <a:xfrm flipV="1">
            <a:off x="9705874" y="4696068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3FB6DBF4-844E-D14C-B2E5-1ABE5E6FD01E}"/>
              </a:ext>
            </a:extLst>
          </p:cNvPr>
          <p:cNvCxnSpPr>
            <a:cxnSpLocks/>
          </p:cNvCxnSpPr>
          <p:nvPr/>
        </p:nvCxnSpPr>
        <p:spPr>
          <a:xfrm flipV="1">
            <a:off x="9705874" y="6015813"/>
            <a:ext cx="1880607" cy="9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80B326AF-4C88-C74F-8555-E3EB571F1250}"/>
              </a:ext>
            </a:extLst>
          </p:cNvPr>
          <p:cNvSpPr txBox="1"/>
          <p:nvPr/>
        </p:nvSpPr>
        <p:spPr>
          <a:xfrm>
            <a:off x="9625836" y="4411135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1B54C98-2A47-D047-88B5-561534942F09}"/>
              </a:ext>
            </a:extLst>
          </p:cNvPr>
          <p:cNvSpPr txBox="1"/>
          <p:nvPr/>
        </p:nvSpPr>
        <p:spPr>
          <a:xfrm>
            <a:off x="11690532" y="5899072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95682A6E-2F4E-C34C-AA37-CAE87BF1331C}"/>
              </a:ext>
            </a:extLst>
          </p:cNvPr>
          <p:cNvCxnSpPr>
            <a:cxnSpLocks/>
          </p:cNvCxnSpPr>
          <p:nvPr/>
        </p:nvCxnSpPr>
        <p:spPr>
          <a:xfrm>
            <a:off x="10155763" y="495661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F4D91444-F04A-FF4F-868C-FB5FD32BE16B}"/>
              </a:ext>
            </a:extLst>
          </p:cNvPr>
          <p:cNvCxnSpPr>
            <a:cxnSpLocks/>
          </p:cNvCxnSpPr>
          <p:nvPr/>
        </p:nvCxnSpPr>
        <p:spPr>
          <a:xfrm>
            <a:off x="11243760" y="5479864"/>
            <a:ext cx="0" cy="5503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E1FA13D-8F56-8448-BD54-8B7496F1C653}"/>
              </a:ext>
            </a:extLst>
          </p:cNvPr>
          <p:cNvSpPr txBox="1"/>
          <p:nvPr/>
        </p:nvSpPr>
        <p:spPr>
          <a:xfrm>
            <a:off x="9874310" y="6097328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587.33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E2A7C457-3836-3E47-BD17-9607D60E15C1}"/>
              </a:ext>
            </a:extLst>
          </p:cNvPr>
          <p:cNvSpPr txBox="1"/>
          <p:nvPr/>
        </p:nvSpPr>
        <p:spPr>
          <a:xfrm>
            <a:off x="10943633" y="6104347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1761.99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449E6F39-EBD1-8C4C-AC4B-18CBFBB07BB5}"/>
              </a:ext>
            </a:extLst>
          </p:cNvPr>
          <p:cNvSpPr txBox="1"/>
          <p:nvPr/>
        </p:nvSpPr>
        <p:spPr>
          <a:xfrm>
            <a:off x="11072040" y="522354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D625E59-F389-6247-8F2C-DB5EC67BA566}"/>
              </a:ext>
            </a:extLst>
          </p:cNvPr>
          <p:cNvSpPr txBox="1"/>
          <p:nvPr/>
        </p:nvSpPr>
        <p:spPr>
          <a:xfrm>
            <a:off x="9990493" y="470318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93C827A-1C5C-0340-B1A4-335C43737DA1}"/>
              </a:ext>
            </a:extLst>
          </p:cNvPr>
          <p:cNvCxnSpPr>
            <a:cxnSpLocks/>
          </p:cNvCxnSpPr>
          <p:nvPr/>
        </p:nvCxnSpPr>
        <p:spPr>
          <a:xfrm>
            <a:off x="8718379" y="5741232"/>
            <a:ext cx="0" cy="30005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4460CB2B-4356-734B-81B9-CCC49CA51E25}"/>
              </a:ext>
            </a:extLst>
          </p:cNvPr>
          <p:cNvSpPr txBox="1"/>
          <p:nvPr/>
        </p:nvSpPr>
        <p:spPr>
          <a:xfrm>
            <a:off x="8557353" y="546314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3F0F287-0335-E14A-93AF-7E392A2AE92E}"/>
              </a:ext>
            </a:extLst>
          </p:cNvPr>
          <p:cNvSpPr txBox="1"/>
          <p:nvPr/>
        </p:nvSpPr>
        <p:spPr>
          <a:xfrm>
            <a:off x="8472328" y="610412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1A49A83D-6300-CC45-BC73-0991973DDF54}"/>
              </a:ext>
            </a:extLst>
          </p:cNvPr>
          <p:cNvCxnSpPr>
            <a:cxnSpLocks/>
          </p:cNvCxnSpPr>
          <p:nvPr/>
        </p:nvCxnSpPr>
        <p:spPr>
          <a:xfrm>
            <a:off x="10689166" y="5232375"/>
            <a:ext cx="0" cy="78499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id="{7BB85B10-FBDB-0446-A265-A3F7C437194C}"/>
              </a:ext>
            </a:extLst>
          </p:cNvPr>
          <p:cNvSpPr txBox="1"/>
          <p:nvPr/>
        </p:nvSpPr>
        <p:spPr>
          <a:xfrm>
            <a:off x="10517998" y="496350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3ADE7421-26F3-0440-A586-919B83B01816}"/>
              </a:ext>
            </a:extLst>
          </p:cNvPr>
          <p:cNvSpPr txBox="1"/>
          <p:nvPr/>
        </p:nvSpPr>
        <p:spPr>
          <a:xfrm>
            <a:off x="10381010" y="6095707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1174.66</a:t>
            </a: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9C48EC2F-A10E-9E4B-B2EA-D99E2D27E3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605" y="3226800"/>
            <a:ext cx="2750258" cy="602246"/>
          </a:xfrm>
          <a:prstGeom prst="rect">
            <a:avLst/>
          </a:prstGeom>
        </p:spPr>
      </p:pic>
      <p:pic>
        <p:nvPicPr>
          <p:cNvPr id="127" name="Image 126" descr="Une image contenant texte, règle&#10;&#10;Description générée automatiquement">
            <a:extLst>
              <a:ext uri="{FF2B5EF4-FFF2-40B4-BE49-F238E27FC236}">
                <a16:creationId xmlns:a16="http://schemas.microsoft.com/office/drawing/2014/main" id="{BC019EAA-1541-AE43-BA85-7C0243A6D9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7805" y="5543040"/>
            <a:ext cx="2803891" cy="612069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7C8CB6DF-3FD3-7A40-9071-955694ECE9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6074" y="3241074"/>
            <a:ext cx="2667342" cy="585514"/>
          </a:xfrm>
          <a:prstGeom prst="rect">
            <a:avLst/>
          </a:prstGeom>
        </p:spPr>
      </p:pic>
      <p:pic>
        <p:nvPicPr>
          <p:cNvPr id="131" name="Image 130" descr="Une image contenant texte, règle, périphérique&#10;&#10;Description générée automatiquement">
            <a:extLst>
              <a:ext uri="{FF2B5EF4-FFF2-40B4-BE49-F238E27FC236}">
                <a16:creationId xmlns:a16="http://schemas.microsoft.com/office/drawing/2014/main" id="{BCDA9629-BB2C-A044-871F-00BD2BA432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448" y="5545505"/>
            <a:ext cx="2743404" cy="602210"/>
          </a:xfrm>
          <a:prstGeom prst="rect">
            <a:avLst/>
          </a:prstGeom>
        </p:spPr>
      </p:pic>
      <p:sp>
        <p:nvSpPr>
          <p:cNvPr id="132" name="ZoneTexte 131">
            <a:extLst>
              <a:ext uri="{FF2B5EF4-FFF2-40B4-BE49-F238E27FC236}">
                <a16:creationId xmlns:a16="http://schemas.microsoft.com/office/drawing/2014/main" id="{9A37CCAF-3D2B-2040-B060-3BC37EFA6792}"/>
              </a:ext>
            </a:extLst>
          </p:cNvPr>
          <p:cNvSpPr txBox="1"/>
          <p:nvPr/>
        </p:nvSpPr>
        <p:spPr>
          <a:xfrm>
            <a:off x="911682" y="3823257"/>
            <a:ext cx="154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0 battements / sec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6299D4D-0D9F-F641-84B1-84AED3F25615}"/>
              </a:ext>
            </a:extLst>
          </p:cNvPr>
          <p:cNvSpPr txBox="1"/>
          <p:nvPr/>
        </p:nvSpPr>
        <p:spPr>
          <a:xfrm>
            <a:off x="1042301" y="6177001"/>
            <a:ext cx="154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0 battements / sec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5C3D9D8D-D5F7-0B41-A4EE-E8E2AF2BA581}"/>
              </a:ext>
            </a:extLst>
          </p:cNvPr>
          <p:cNvSpPr txBox="1"/>
          <p:nvPr/>
        </p:nvSpPr>
        <p:spPr>
          <a:xfrm>
            <a:off x="3980634" y="3838750"/>
            <a:ext cx="1771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1.48 battements / sec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C9D78863-9D3F-5641-A4A6-0ADE717D80AE}"/>
              </a:ext>
            </a:extLst>
          </p:cNvPr>
          <p:cNvSpPr txBox="1"/>
          <p:nvPr/>
        </p:nvSpPr>
        <p:spPr>
          <a:xfrm>
            <a:off x="3887149" y="6177001"/>
            <a:ext cx="1771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1.99 battements / sec</a:t>
            </a:r>
          </a:p>
        </p:txBody>
      </p:sp>
    </p:spTree>
    <p:extLst>
      <p:ext uri="{BB962C8B-B14F-4D97-AF65-F5344CB8AC3E}">
        <p14:creationId xmlns:p14="http://schemas.microsoft.com/office/powerpoint/2010/main" val="37290101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1822B2-06A0-F74E-986A-43A75B8A2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3" t="18404" r="31638" b="468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362303-C297-0347-A6FB-B47BF398741C}"/>
              </a:ext>
            </a:extLst>
          </p:cNvPr>
          <p:cNvSpPr/>
          <p:nvPr/>
        </p:nvSpPr>
        <p:spPr>
          <a:xfrm>
            <a:off x="0" y="5727469"/>
            <a:ext cx="12192000" cy="113053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DA375F-A4BF-764A-9612-D8B3413FCC36}"/>
              </a:ext>
            </a:extLst>
          </p:cNvPr>
          <p:cNvSpPr txBox="1"/>
          <p:nvPr/>
        </p:nvSpPr>
        <p:spPr>
          <a:xfrm>
            <a:off x="739600" y="6098419"/>
            <a:ext cx="107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Le clavier bien tempéré est une réponse aux détracteurs argumentant que ce tempérament « tuait » les tonalités</a:t>
            </a:r>
          </a:p>
        </p:txBody>
      </p:sp>
    </p:spTree>
    <p:extLst>
      <p:ext uri="{BB962C8B-B14F-4D97-AF65-F5344CB8AC3E}">
        <p14:creationId xmlns:p14="http://schemas.microsoft.com/office/powerpoint/2010/main" val="200704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1BB02D-359D-E541-91C6-F2D1C19D1A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7000"/>
          </a:blip>
          <a:srcRect l="31" t="-7799" r="-1" b="15640"/>
          <a:stretch/>
        </p:blipFill>
        <p:spPr>
          <a:xfrm>
            <a:off x="0" y="-635000"/>
            <a:ext cx="12192000" cy="7493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252E3B6-46A7-A747-9283-A9762D696F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Comparaison des 3 tempéraments évoqués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7AEBC90-6D3D-1A40-8CE9-FBA737F4A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17321"/>
              </p:ext>
            </p:extLst>
          </p:nvPr>
        </p:nvGraphicFramePr>
        <p:xfrm>
          <a:off x="3296807" y="1291885"/>
          <a:ext cx="6417888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4472">
                  <a:extLst>
                    <a:ext uri="{9D8B030D-6E8A-4147-A177-3AD203B41FA5}">
                      <a16:colId xmlns:a16="http://schemas.microsoft.com/office/drawing/2014/main" val="654202624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2499187646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557427774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31532931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Pythagore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Zarlino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Bach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5734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6300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La#4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469.86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469.33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466.16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67305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493.88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073067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528.60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528.00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523.25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54854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556.88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554.37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355638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Ré5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594.67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586.67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587.33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95755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Ré#5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626.48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618.75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622.25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38888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660.00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660.00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659.26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202053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704.79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704.00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698.46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6862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742.50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733.33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739.99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780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Sol5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792.89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792.00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783.99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33437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Sol#5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835.32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825.00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830.61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09276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74AB03A9-7722-8D40-89DB-BF29C1B7A51F}"/>
              </a:ext>
            </a:extLst>
          </p:cNvPr>
          <p:cNvSpPr/>
          <p:nvPr/>
        </p:nvSpPr>
        <p:spPr>
          <a:xfrm>
            <a:off x="5827104" y="6194810"/>
            <a:ext cx="1357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Fréquences (Hz)</a:t>
            </a:r>
          </a:p>
        </p:txBody>
      </p:sp>
      <p:pic>
        <p:nvPicPr>
          <p:cNvPr id="35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AAFFB645-59DB-304C-882F-526FF2182B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269" y="3066898"/>
            <a:ext cx="812800" cy="812800"/>
          </a:xfrm>
          <a:prstGeom prst="rect">
            <a:avLst/>
          </a:prstGeom>
        </p:spPr>
      </p:pic>
      <p:pic>
        <p:nvPicPr>
          <p:cNvPr id="36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51EC92B7-A925-8C45-9DEA-65F040FE9F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269" y="1436088"/>
            <a:ext cx="812800" cy="81280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E6928997-2716-D24D-87D6-9606B87A03B6}"/>
              </a:ext>
            </a:extLst>
          </p:cNvPr>
          <p:cNvSpPr txBox="1"/>
          <p:nvPr/>
        </p:nvSpPr>
        <p:spPr>
          <a:xfrm>
            <a:off x="1466595" y="3879698"/>
            <a:ext cx="8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Zarlino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D555CFD-007E-2046-B08F-38786BE4AC22}"/>
              </a:ext>
            </a:extLst>
          </p:cNvPr>
          <p:cNvSpPr txBox="1"/>
          <p:nvPr/>
        </p:nvSpPr>
        <p:spPr>
          <a:xfrm>
            <a:off x="1311584" y="2248888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Pythagore</a:t>
            </a:r>
          </a:p>
        </p:txBody>
      </p:sp>
      <p:pic>
        <p:nvPicPr>
          <p:cNvPr id="39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A287FF39-E5D5-2943-9CCA-F18181D7F8F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269" y="4599727"/>
            <a:ext cx="812800" cy="8128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7C32B34A-7305-364C-81AD-416C1171AD35}"/>
              </a:ext>
            </a:extLst>
          </p:cNvPr>
          <p:cNvSpPr txBox="1"/>
          <p:nvPr/>
        </p:nvSpPr>
        <p:spPr>
          <a:xfrm>
            <a:off x="1562197" y="539389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Bach</a:t>
            </a:r>
          </a:p>
        </p:txBody>
      </p:sp>
    </p:spTree>
    <p:extLst>
      <p:ext uri="{BB962C8B-B14F-4D97-AF65-F5344CB8AC3E}">
        <p14:creationId xmlns:p14="http://schemas.microsoft.com/office/powerpoint/2010/main" val="70612377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 descr="Une image contenant personne, stade&#10;&#10;Description générée automatiquement">
            <a:extLst>
              <a:ext uri="{FF2B5EF4-FFF2-40B4-BE49-F238E27FC236}">
                <a16:creationId xmlns:a16="http://schemas.microsoft.com/office/drawing/2014/main" id="{43491B9C-FD4C-6A4A-ABAC-5A6ACAEB5A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" t="8432" r="62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29D1A42-BCCB-E84D-BC31-808C3A24ECF7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A15FD-0C96-2847-B258-566D66656B0F}"/>
              </a:ext>
            </a:extLst>
          </p:cNvPr>
          <p:cNvSpPr/>
          <p:nvPr/>
        </p:nvSpPr>
        <p:spPr>
          <a:xfrm>
            <a:off x="0" y="1951032"/>
            <a:ext cx="6423826" cy="395685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-306188" y="0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Qu’est-ce qu’un son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862CE-D55C-F94A-BFA1-3838E85276C2}"/>
              </a:ext>
            </a:extLst>
          </p:cNvPr>
          <p:cNvSpPr/>
          <p:nvPr/>
        </p:nvSpPr>
        <p:spPr>
          <a:xfrm>
            <a:off x="553754" y="2283647"/>
            <a:ext cx="55602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son est une vibration de l’air.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Cette vibration s’assimile à un phénomène périodique.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phénomène périodique se caractérise par sa </a:t>
            </a:r>
            <a:r>
              <a:rPr lang="fr-FR" i="1" dirty="0"/>
              <a:t>période</a:t>
            </a:r>
            <a:r>
              <a:rPr lang="fr-FR" dirty="0"/>
              <a:t>, qui est la durée qui se reproduit identiquement lorsqu'on se décale dans le temps de cette même durée.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fréquence dite fondamentale est l'inverse de la période d'un son périodique.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688ABC-C2C5-F34B-9EE7-EE9CED4760B7}"/>
              </a:ext>
            </a:extLst>
          </p:cNvPr>
          <p:cNvSpPr txBox="1"/>
          <p:nvPr/>
        </p:nvSpPr>
        <p:spPr>
          <a:xfrm>
            <a:off x="6895445" y="40796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BFDC9D-D3AD-A740-9A66-802B9F9A320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6000"/>
          </a:blip>
          <a:stretch>
            <a:fillRect/>
          </a:stretch>
        </p:blipFill>
        <p:spPr>
          <a:xfrm>
            <a:off x="6423825" y="1951032"/>
            <a:ext cx="5757092" cy="3956859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E0DCCDB-6D76-CE46-B4A1-8B9DA97A8569}"/>
              </a:ext>
            </a:extLst>
          </p:cNvPr>
          <p:cNvCxnSpPr>
            <a:cxnSpLocks/>
          </p:cNvCxnSpPr>
          <p:nvPr/>
        </p:nvCxnSpPr>
        <p:spPr>
          <a:xfrm>
            <a:off x="7294638" y="3943870"/>
            <a:ext cx="162491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AB6DFC3-C379-E34D-A258-7B574E80807C}"/>
              </a:ext>
            </a:extLst>
          </p:cNvPr>
          <p:cNvSpPr txBox="1"/>
          <p:nvPr/>
        </p:nvSpPr>
        <p:spPr>
          <a:xfrm>
            <a:off x="7410310" y="3943870"/>
            <a:ext cx="66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période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A1BE479-434C-4E42-B578-B5BA0CECC72D}"/>
                  </a:ext>
                </a:extLst>
              </p:cNvPr>
              <p:cNvSpPr txBox="1"/>
              <p:nvPr/>
            </p:nvSpPr>
            <p:spPr>
              <a:xfrm>
                <a:off x="8337460" y="230683"/>
                <a:ext cx="3669661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=440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440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2.27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A1BE479-434C-4E42-B578-B5BA0CECC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460" y="230683"/>
                <a:ext cx="3669661" cy="612732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576E6645-8C7B-BF48-AA15-9738C7B14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5090" y="1588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3042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jaune, intérieur&#10;&#10;Description générée automatiquement">
            <a:extLst>
              <a:ext uri="{FF2B5EF4-FFF2-40B4-BE49-F238E27FC236}">
                <a16:creationId xmlns:a16="http://schemas.microsoft.com/office/drawing/2014/main" id="{1D6545C2-CA33-FE44-A741-A31378C1B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1" t="7810" r="58510" b="5718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FA85710-B71F-6D4B-A467-196957ADE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Zoom sur la quarte et la quinte de la gamme tempérée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18312C-1144-2847-AF65-BAB53C3F1700}"/>
                  </a:ext>
                </a:extLst>
              </p:cNvPr>
              <p:cNvSpPr/>
              <p:nvPr/>
            </p:nvSpPr>
            <p:spPr>
              <a:xfrm>
                <a:off x="801173" y="1797876"/>
                <a:ext cx="5391967" cy="633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𝑗𝑢𝑠𝑡𝑒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1.3348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18312C-1144-2847-AF65-BAB53C3F1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3" y="1797876"/>
                <a:ext cx="5391967" cy="633379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D51B43-4133-5C49-B082-6497769029F9}"/>
                  </a:ext>
                </a:extLst>
              </p:cNvPr>
              <p:cNvSpPr/>
              <p:nvPr/>
            </p:nvSpPr>
            <p:spPr>
              <a:xfrm>
                <a:off x="6193140" y="1737764"/>
                <a:ext cx="436418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1.3333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D51B43-4133-5C49-B082-64977690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140" y="1737764"/>
                <a:ext cx="4364186" cy="784830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2DE327-48C5-F94D-B13A-69C003320892}"/>
                  </a:ext>
                </a:extLst>
              </p:cNvPr>
              <p:cNvSpPr/>
              <p:nvPr/>
            </p:nvSpPr>
            <p:spPr>
              <a:xfrm>
                <a:off x="801173" y="3132486"/>
                <a:ext cx="5391967" cy="626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𝑗𝑢𝑠𝑡𝑒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1.4983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2DE327-48C5-F94D-B13A-69C003320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3" y="3132486"/>
                <a:ext cx="5391967" cy="626005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151FF9-8986-9142-AC2E-7F394CD7C314}"/>
                  </a:ext>
                </a:extLst>
              </p:cNvPr>
              <p:cNvSpPr/>
              <p:nvPr/>
            </p:nvSpPr>
            <p:spPr>
              <a:xfrm>
                <a:off x="6193140" y="3119228"/>
                <a:ext cx="4364186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151FF9-8986-9142-AC2E-7F394CD7C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140" y="3119228"/>
                <a:ext cx="4364186" cy="786177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F8B8A9A-1CA7-CF4E-829A-74343475694C}"/>
              </a:ext>
            </a:extLst>
          </p:cNvPr>
          <p:cNvCxnSpPr>
            <a:cxnSpLocks/>
          </p:cNvCxnSpPr>
          <p:nvPr/>
        </p:nvCxnSpPr>
        <p:spPr>
          <a:xfrm>
            <a:off x="5670907" y="1862010"/>
            <a:ext cx="640867" cy="3092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CD21F2E-5762-BA44-997A-E7DC3791A64B}"/>
              </a:ext>
            </a:extLst>
          </p:cNvPr>
          <p:cNvCxnSpPr>
            <a:cxnSpLocks/>
          </p:cNvCxnSpPr>
          <p:nvPr/>
        </p:nvCxnSpPr>
        <p:spPr>
          <a:xfrm flipH="1">
            <a:off x="5670907" y="2171232"/>
            <a:ext cx="640867" cy="2600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4B9248-F1D1-6847-84D1-0E8FE3EBD50D}"/>
              </a:ext>
            </a:extLst>
          </p:cNvPr>
          <p:cNvCxnSpPr>
            <a:cxnSpLocks/>
          </p:cNvCxnSpPr>
          <p:nvPr/>
        </p:nvCxnSpPr>
        <p:spPr>
          <a:xfrm flipH="1">
            <a:off x="5670907" y="3289306"/>
            <a:ext cx="640867" cy="261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BDC6697-BE50-0C4A-A390-AAC0FC446115}"/>
              </a:ext>
            </a:extLst>
          </p:cNvPr>
          <p:cNvCxnSpPr>
            <a:cxnSpLocks/>
          </p:cNvCxnSpPr>
          <p:nvPr/>
        </p:nvCxnSpPr>
        <p:spPr>
          <a:xfrm>
            <a:off x="5670907" y="3550327"/>
            <a:ext cx="640867" cy="3082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8C9326D5-A1D9-FE4C-8A3E-FF92FE3F1977}"/>
              </a:ext>
            </a:extLst>
          </p:cNvPr>
          <p:cNvSpPr txBox="1"/>
          <p:nvPr/>
        </p:nvSpPr>
        <p:spPr>
          <a:xfrm>
            <a:off x="2603907" y="4339489"/>
            <a:ext cx="7212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Les 4te et 5te justes sont aussi fausses l’une que l’autre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5BF15-2BD7-E942-B37E-08EE9321CDAA}"/>
                  </a:ext>
                </a:extLst>
              </p:cNvPr>
              <p:cNvSpPr/>
              <p:nvPr/>
            </p:nvSpPr>
            <p:spPr>
              <a:xfrm>
                <a:off x="3514296" y="5070084"/>
                <a:ext cx="5391967" cy="1353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≈1.00113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5BF15-2BD7-E942-B37E-08EE9321C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296" y="5070084"/>
                <a:ext cx="5391967" cy="1353832"/>
              </a:xfrm>
              <a:prstGeom prst="rect">
                <a:avLst/>
              </a:prstGeom>
              <a:blipFill>
                <a:blip r:embed="rId7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30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montagne, extérieur, nature, eau&#10;&#10;Description générée automatiquement">
            <a:extLst>
              <a:ext uri="{FF2B5EF4-FFF2-40B4-BE49-F238E27FC236}">
                <a16:creationId xmlns:a16="http://schemas.microsoft.com/office/drawing/2014/main" id="{921F796A-CC93-C44F-B12E-1713B29F1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0FED51-B0AA-C94D-A67C-86D5F0E5F4E2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D73873-CECE-EA4B-ABED-D11AE7ACA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124" y="2767629"/>
            <a:ext cx="2692400" cy="18415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2A51352-B6AD-574D-947C-DDF6CB16B2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 tempérament à division multiple</a:t>
            </a:r>
          </a:p>
        </p:txBody>
      </p:sp>
      <p:pic>
        <p:nvPicPr>
          <p:cNvPr id="8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FEF4C8C7-1D34-9B48-8F43-D6CBA0A4D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83341" y="2977654"/>
            <a:ext cx="812800" cy="812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64A7D5-2025-4740-847C-A58DFDB5B2D5}"/>
              </a:ext>
            </a:extLst>
          </p:cNvPr>
          <p:cNvSpPr txBox="1"/>
          <p:nvPr/>
        </p:nvSpPr>
        <p:spPr>
          <a:xfrm>
            <a:off x="8076648" y="3832956"/>
            <a:ext cx="31212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Une gamme a 19 « demi-tons »</a:t>
            </a:r>
          </a:p>
        </p:txBody>
      </p:sp>
    </p:spTree>
    <p:extLst>
      <p:ext uri="{BB962C8B-B14F-4D97-AF65-F5344CB8AC3E}">
        <p14:creationId xmlns:p14="http://schemas.microsoft.com/office/powerpoint/2010/main" val="319243089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musique, piano, fermer, orgue électrique&#10;&#10;Description générée automatiquement">
            <a:extLst>
              <a:ext uri="{FF2B5EF4-FFF2-40B4-BE49-F238E27FC236}">
                <a16:creationId xmlns:a16="http://schemas.microsoft.com/office/drawing/2014/main" id="{23FDC394-792A-A24E-B998-C91D1C159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</a:blip>
          <a:srcRect t="7788" r="312" b="81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7F7C8D0-66A5-A64E-85E7-BFB913AD9A54}"/>
              </a:ext>
            </a:extLst>
          </p:cNvPr>
          <p:cNvSpPr txBox="1"/>
          <p:nvPr/>
        </p:nvSpPr>
        <p:spPr>
          <a:xfrm>
            <a:off x="3005153" y="1359089"/>
            <a:ext cx="7405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La4 s’accorde au diapason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L’octave central s’accorde exclusivement par l’écoute des battements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reste s’accorde par octave et unissons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88093A-25F2-1D45-8B86-FF7895CEC6A9}"/>
              </a:ext>
            </a:extLst>
          </p:cNvPr>
          <p:cNvSpPr txBox="1"/>
          <p:nvPr/>
        </p:nvSpPr>
        <p:spPr>
          <a:xfrm>
            <a:off x="784554" y="5565013"/>
            <a:ext cx="415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y a jusqu’à 3 cordes par note (unissons) !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5A25F05-99C2-E04B-846F-95EB2775AD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L’accord du piano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B175F-77B3-2B47-ADDA-0D81FFC1E446}"/>
              </a:ext>
            </a:extLst>
          </p:cNvPr>
          <p:cNvSpPr/>
          <p:nvPr/>
        </p:nvSpPr>
        <p:spPr>
          <a:xfrm>
            <a:off x="7993947" y="5513519"/>
            <a:ext cx="326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 piano est inharmonique !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C35D748-4F47-324C-9AA9-A710A41EED51}"/>
              </a:ext>
            </a:extLst>
          </p:cNvPr>
          <p:cNvCxnSpPr>
            <a:cxnSpLocks/>
          </p:cNvCxnSpPr>
          <p:nvPr/>
        </p:nvCxnSpPr>
        <p:spPr>
          <a:xfrm flipV="1">
            <a:off x="7910820" y="3737343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4D76288-06DC-5A48-8BB0-F461C8E434E1}"/>
              </a:ext>
            </a:extLst>
          </p:cNvPr>
          <p:cNvCxnSpPr>
            <a:cxnSpLocks/>
          </p:cNvCxnSpPr>
          <p:nvPr/>
        </p:nvCxnSpPr>
        <p:spPr>
          <a:xfrm>
            <a:off x="7910820" y="5067064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79A97FC8-8CBB-A54B-AA21-344C02EE3FEA}"/>
              </a:ext>
            </a:extLst>
          </p:cNvPr>
          <p:cNvSpPr txBox="1"/>
          <p:nvPr/>
        </p:nvSpPr>
        <p:spPr>
          <a:xfrm>
            <a:off x="7777610" y="345986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9E86A0B-A1FF-3443-9030-F49768ED8A44}"/>
              </a:ext>
            </a:extLst>
          </p:cNvPr>
          <p:cNvSpPr txBox="1"/>
          <p:nvPr/>
        </p:nvSpPr>
        <p:spPr>
          <a:xfrm>
            <a:off x="10952263" y="4936259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9C0DD15-F694-9844-8C32-3BE707E7783A}"/>
              </a:ext>
            </a:extLst>
          </p:cNvPr>
          <p:cNvCxnSpPr>
            <a:cxnSpLocks/>
          </p:cNvCxnSpPr>
          <p:nvPr/>
        </p:nvCxnSpPr>
        <p:spPr>
          <a:xfrm>
            <a:off x="8493055" y="399873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36112766-215D-0749-90F2-98EE5B7D8EB9}"/>
              </a:ext>
            </a:extLst>
          </p:cNvPr>
          <p:cNvCxnSpPr>
            <a:cxnSpLocks/>
          </p:cNvCxnSpPr>
          <p:nvPr/>
        </p:nvCxnSpPr>
        <p:spPr>
          <a:xfrm>
            <a:off x="9168264" y="4267586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01EA991-B817-2A40-B89E-3F21D7083591}"/>
              </a:ext>
            </a:extLst>
          </p:cNvPr>
          <p:cNvCxnSpPr>
            <a:cxnSpLocks/>
          </p:cNvCxnSpPr>
          <p:nvPr/>
        </p:nvCxnSpPr>
        <p:spPr>
          <a:xfrm>
            <a:off x="9794268" y="4524659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24CF557-C730-F14E-945E-A2157347120A}"/>
              </a:ext>
            </a:extLst>
          </p:cNvPr>
          <p:cNvCxnSpPr>
            <a:cxnSpLocks/>
          </p:cNvCxnSpPr>
          <p:nvPr/>
        </p:nvCxnSpPr>
        <p:spPr>
          <a:xfrm>
            <a:off x="10410522" y="4720635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5D750AF-ACA6-2943-A4D2-3290030AB1F6}"/>
              </a:ext>
            </a:extLst>
          </p:cNvPr>
          <p:cNvSpPr txBox="1"/>
          <p:nvPr/>
        </p:nvSpPr>
        <p:spPr>
          <a:xfrm>
            <a:off x="8287057" y="512145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8EB394-C895-B848-A32A-F75334CF96D5}"/>
              </a:ext>
            </a:extLst>
          </p:cNvPr>
          <p:cNvSpPr txBox="1"/>
          <p:nvPr/>
        </p:nvSpPr>
        <p:spPr>
          <a:xfrm>
            <a:off x="8967728" y="5112368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</a:t>
            </a:r>
            <a:r>
              <a:rPr lang="fr-FR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F43C1D6-C6BF-6542-928F-82074C313035}"/>
              </a:ext>
            </a:extLst>
          </p:cNvPr>
          <p:cNvSpPr txBox="1"/>
          <p:nvPr/>
        </p:nvSpPr>
        <p:spPr>
          <a:xfrm>
            <a:off x="9557665" y="511236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</a:t>
            </a:r>
            <a:r>
              <a:rPr lang="fr-FR" sz="1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71B3BD9-65C9-F343-9688-D394BDB30745}"/>
              </a:ext>
            </a:extLst>
          </p:cNvPr>
          <p:cNvSpPr txBox="1"/>
          <p:nvPr/>
        </p:nvSpPr>
        <p:spPr>
          <a:xfrm>
            <a:off x="10173919" y="511236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</a:t>
            </a:r>
            <a:r>
              <a:rPr lang="fr-FR" sz="11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AB5309B-8436-9748-8589-E7519D23E358}"/>
              </a:ext>
            </a:extLst>
          </p:cNvPr>
          <p:cNvSpPr txBox="1"/>
          <p:nvPr/>
        </p:nvSpPr>
        <p:spPr>
          <a:xfrm>
            <a:off x="7109627" y="429799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EDC3933-01D7-2544-911F-329AD00C771B}"/>
              </a:ext>
            </a:extLst>
          </p:cNvPr>
          <p:cNvSpPr txBox="1"/>
          <p:nvPr/>
        </p:nvSpPr>
        <p:spPr>
          <a:xfrm>
            <a:off x="9007645" y="398457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6CCD3F2-9789-5745-88E1-FD830D4A3908}"/>
              </a:ext>
            </a:extLst>
          </p:cNvPr>
          <p:cNvSpPr txBox="1"/>
          <p:nvPr/>
        </p:nvSpPr>
        <p:spPr>
          <a:xfrm>
            <a:off x="10257192" y="445952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643A983-FC1C-CE43-A6D3-8BE2065C5EE2}"/>
              </a:ext>
            </a:extLst>
          </p:cNvPr>
          <p:cNvSpPr txBox="1"/>
          <p:nvPr/>
        </p:nvSpPr>
        <p:spPr>
          <a:xfrm>
            <a:off x="8327785" y="373734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D6866FD-5B38-8443-9242-0C115432ABAC}"/>
              </a:ext>
            </a:extLst>
          </p:cNvPr>
          <p:cNvSpPr txBox="1"/>
          <p:nvPr/>
        </p:nvSpPr>
        <p:spPr>
          <a:xfrm>
            <a:off x="9635535" y="427128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A9B6036-317A-BB4B-8B70-B52B426E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31" y="3202427"/>
            <a:ext cx="3261360" cy="244602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B482D7F6-A5CF-FD46-BDBF-3C3D07461FB9}"/>
              </a:ext>
            </a:extLst>
          </p:cNvPr>
          <p:cNvSpPr txBox="1"/>
          <p:nvPr/>
        </p:nvSpPr>
        <p:spPr>
          <a:xfrm>
            <a:off x="4414391" y="6265401"/>
            <a:ext cx="354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C’est risqué, mais possible !</a:t>
            </a:r>
          </a:p>
        </p:txBody>
      </p:sp>
    </p:spTree>
    <p:extLst>
      <p:ext uri="{BB962C8B-B14F-4D97-AF65-F5344CB8AC3E}">
        <p14:creationId xmlns:p14="http://schemas.microsoft.com/office/powerpoint/2010/main" val="202645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arbre, extérieur, ciel, conifère&#10;&#10;Description générée automatiquement">
            <a:extLst>
              <a:ext uri="{FF2B5EF4-FFF2-40B4-BE49-F238E27FC236}">
                <a16:creationId xmlns:a16="http://schemas.microsoft.com/office/drawing/2014/main" id="{4B01B24D-5F91-6248-A35B-31F95416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798008EB-DC8A-894D-BD4F-511D98E4AF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Exemple sur mon piano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971530-D453-BC46-BC7A-FDB79704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8" y="1177245"/>
            <a:ext cx="10358204" cy="52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7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0234CFDE-CAA5-DF45-B6EC-6E871C11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0"/>
            <a:ext cx="8712200" cy="6096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BA81B46-C98A-9541-9E35-78C3A4D7CB05}"/>
              </a:ext>
            </a:extLst>
          </p:cNvPr>
          <p:cNvSpPr txBox="1">
            <a:spLocks/>
          </p:cNvSpPr>
          <p:nvPr/>
        </p:nvSpPr>
        <p:spPr>
          <a:xfrm>
            <a:off x="4073830" y="5198027"/>
            <a:ext cx="4253345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82741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, musique, guitare, basse&#10;&#10;Description générée automatiquement">
            <a:extLst>
              <a:ext uri="{FF2B5EF4-FFF2-40B4-BE49-F238E27FC236}">
                <a16:creationId xmlns:a16="http://schemas.microsoft.com/office/drawing/2014/main" id="{77B0849D-2138-8847-ADE2-9D5DE8451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B6C6E4F-6BAF-8A47-8B2D-7F148F3222B1}"/>
              </a:ext>
            </a:extLst>
          </p:cNvPr>
          <p:cNvSpPr/>
          <p:nvPr/>
        </p:nvSpPr>
        <p:spPr>
          <a:xfrm>
            <a:off x="4272742" y="4430687"/>
            <a:ext cx="8512233" cy="3192088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51E9B-08D9-6E46-9703-7D47A4033647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-925703" y="-25693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corde vibrante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862CE-D55C-F94A-BFA1-3838E85276C2}"/>
              </a:ext>
            </a:extLst>
          </p:cNvPr>
          <p:cNvSpPr/>
          <p:nvPr/>
        </p:nvSpPr>
        <p:spPr>
          <a:xfrm>
            <a:off x="4588625" y="4857966"/>
            <a:ext cx="5136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 son d’une corde vibrante, pour une tension et une masse linéique données, est liée à sa longueur, dont dépend sa fréquence de vibration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1A308-9653-8647-BFC4-46128523431D}"/>
              </a:ext>
            </a:extLst>
          </p:cNvPr>
          <p:cNvSpPr/>
          <p:nvPr/>
        </p:nvSpPr>
        <p:spPr>
          <a:xfrm>
            <a:off x="10012569" y="5781296"/>
            <a:ext cx="19789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l-G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est</a:t>
            </a:r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la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fréquence</a:t>
            </a:r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d’oscillation</a:t>
            </a:r>
            <a:endParaRPr lang="en-US" sz="1050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fr-FR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 est la tension du fil</a:t>
            </a:r>
          </a:p>
          <a:p>
            <a:r>
              <a:rPr lang="el-G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μ </a:t>
            </a:r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est la masse linéique du fil</a:t>
            </a:r>
          </a:p>
          <a:p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L est la longueur du fil</a:t>
            </a:r>
            <a:endParaRPr lang="fr-FR" sz="1050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C47B0F-058E-FD4A-8C9F-5662EBAA39FA}"/>
                  </a:ext>
                </a:extLst>
              </p:cNvPr>
              <p:cNvSpPr txBox="1"/>
              <p:nvPr/>
            </p:nvSpPr>
            <p:spPr>
              <a:xfrm>
                <a:off x="10374404" y="4777175"/>
                <a:ext cx="1213537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C47B0F-058E-FD4A-8C9F-5662EBAA3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404" y="4777175"/>
                <a:ext cx="1213537" cy="818366"/>
              </a:xfrm>
              <a:prstGeom prst="rect">
                <a:avLst/>
              </a:prstGeom>
              <a:blipFill>
                <a:blip r:embed="rId3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B829805-BDD6-1A4A-B292-D767F6DB8F77}"/>
              </a:ext>
            </a:extLst>
          </p:cNvPr>
          <p:cNvSpPr/>
          <p:nvPr/>
        </p:nvSpPr>
        <p:spPr>
          <a:xfrm>
            <a:off x="5676853" y="5873629"/>
            <a:ext cx="2960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4"/>
              </a:rPr>
              <a:t>https://fr.wikipedia.org/wiki/Corde_vibrante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1217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nnis, sport athlétique, court, câble&#10;&#10;Description générée automatiquement">
            <a:extLst>
              <a:ext uri="{FF2B5EF4-FFF2-40B4-BE49-F238E27FC236}">
                <a16:creationId xmlns:a16="http://schemas.microsoft.com/office/drawing/2014/main" id="{E78A7924-5511-9148-870E-3168988BE5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0000"/>
          </a:blip>
          <a:srcRect l="-1" r="81" b="15644"/>
          <a:stretch/>
        </p:blipFill>
        <p:spPr>
          <a:xfrm>
            <a:off x="7105" y="1"/>
            <a:ext cx="12184895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2998410" y="0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L’octave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2689268" y="1209912"/>
            <a:ext cx="661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Lorsqu’on fait varier la fréquence de la corde dans un rapport de 2, on obtient des sons séparés d’un octave</a:t>
            </a:r>
          </a:p>
        </p:txBody>
      </p:sp>
      <p:pic>
        <p:nvPicPr>
          <p:cNvPr id="5" name="Image 4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AF184C56-BE8B-CE4E-8533-1CA67715A4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631" y="2216150"/>
            <a:ext cx="7620000" cy="24257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B4783F-F687-994D-8088-AE8CB6D10D66}"/>
              </a:ext>
            </a:extLst>
          </p:cNvPr>
          <p:cNvSpPr txBox="1"/>
          <p:nvPr/>
        </p:nvSpPr>
        <p:spPr>
          <a:xfrm>
            <a:off x="2229613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La3 (220 Hz)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90F016-A594-484F-B73A-D47FF4D402BD}"/>
              </a:ext>
            </a:extLst>
          </p:cNvPr>
          <p:cNvSpPr txBox="1"/>
          <p:nvPr/>
        </p:nvSpPr>
        <p:spPr>
          <a:xfrm>
            <a:off x="5540046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 Hz)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5157AE-61EA-594E-AF36-CF9FC534540C}"/>
              </a:ext>
            </a:extLst>
          </p:cNvPr>
          <p:cNvSpPr txBox="1"/>
          <p:nvPr/>
        </p:nvSpPr>
        <p:spPr>
          <a:xfrm>
            <a:off x="8709498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 (880 Hz)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3151FF1-2221-624B-B385-A6456C2F0E56}"/>
              </a:ext>
            </a:extLst>
          </p:cNvPr>
          <p:cNvCxnSpPr>
            <a:cxnSpLocks/>
          </p:cNvCxnSpPr>
          <p:nvPr/>
        </p:nvCxnSpPr>
        <p:spPr>
          <a:xfrm flipV="1">
            <a:off x="6198708" y="4182329"/>
            <a:ext cx="13157" cy="96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8A4EDFC-DE49-9548-B14B-5363C473A41F}"/>
              </a:ext>
            </a:extLst>
          </p:cNvPr>
          <p:cNvCxnSpPr>
            <a:cxnSpLocks/>
          </p:cNvCxnSpPr>
          <p:nvPr/>
        </p:nvCxnSpPr>
        <p:spPr>
          <a:xfrm flipV="1">
            <a:off x="2901432" y="4240518"/>
            <a:ext cx="2435339" cy="97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53D1863-BC05-B246-86D7-1A16C4FF3B9E}"/>
              </a:ext>
            </a:extLst>
          </p:cNvPr>
          <p:cNvCxnSpPr>
            <a:cxnSpLocks/>
          </p:cNvCxnSpPr>
          <p:nvPr/>
        </p:nvCxnSpPr>
        <p:spPr>
          <a:xfrm flipH="1" flipV="1">
            <a:off x="7073802" y="4240518"/>
            <a:ext cx="2294358" cy="102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La3" descr="La3">
            <a:hlinkClick r:id="" action="ppaction://media"/>
            <a:extLst>
              <a:ext uri="{FF2B5EF4-FFF2-40B4-BE49-F238E27FC236}">
                <a16:creationId xmlns:a16="http://schemas.microsoft.com/office/drawing/2014/main" id="{3314979C-899E-7E4F-AF63-544E12877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95032" y="5303717"/>
            <a:ext cx="812800" cy="812800"/>
          </a:xfrm>
          <a:prstGeom prst="rect">
            <a:avLst/>
          </a:prstGeom>
        </p:spPr>
      </p:pic>
      <p:pic>
        <p:nvPicPr>
          <p:cNvPr id="20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AC42100A-B922-5D46-92F7-6A8E2E61F30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05465" y="5303717"/>
            <a:ext cx="812800" cy="812800"/>
          </a:xfrm>
          <a:prstGeom prst="rect">
            <a:avLst/>
          </a:prstGeom>
        </p:spPr>
      </p:pic>
      <p:pic>
        <p:nvPicPr>
          <p:cNvPr id="24" name="La5" descr="La5">
            <a:hlinkClick r:id="" action="ppaction://media"/>
            <a:extLst>
              <a:ext uri="{FF2B5EF4-FFF2-40B4-BE49-F238E27FC236}">
                <a16:creationId xmlns:a16="http://schemas.microsoft.com/office/drawing/2014/main" id="{9B308D91-2AFB-5544-A3D6-16F09C9471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98732" y="5286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241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iel, extérieur, chaîne, roche&#10;&#10;Description générée automatiquement">
            <a:extLst>
              <a:ext uri="{FF2B5EF4-FFF2-40B4-BE49-F238E27FC236}">
                <a16:creationId xmlns:a16="http://schemas.microsoft.com/office/drawing/2014/main" id="{B6F69BA6-DF15-474E-85C9-BB47BB68F2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7000"/>
          </a:blip>
          <a:srcRect l="2576" t="9374" r="9657" b="16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1189679" y="61348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Ce que Pythagore a découvert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593721" y="1557575"/>
            <a:ext cx="7379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Lorsqu’on fait varier la longueur (donc la fréquence) de la corde dans un rapport 3/2, on obtient des sons séparés d’une quinte.</a:t>
            </a:r>
          </a:p>
          <a:p>
            <a:pPr algn="ctr"/>
            <a:endParaRPr lang="fr-FR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fr-FR" sz="2000" u="sng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Cet intervalle est considéré comme harmonieux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2C0A93-0D9B-754E-A5F9-0BDF0CF10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0984" y="3171894"/>
            <a:ext cx="5457844" cy="28429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6209621-4927-D045-B823-DB66BEC767EB}"/>
              </a:ext>
            </a:extLst>
          </p:cNvPr>
          <p:cNvSpPr txBox="1"/>
          <p:nvPr/>
        </p:nvSpPr>
        <p:spPr>
          <a:xfrm>
            <a:off x="8652854" y="183184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 Hz)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71EA0B-0DF1-674E-851E-1DCA9B1CA3AA}"/>
              </a:ext>
            </a:extLst>
          </p:cNvPr>
          <p:cNvSpPr txBox="1"/>
          <p:nvPr/>
        </p:nvSpPr>
        <p:spPr>
          <a:xfrm>
            <a:off x="9024458" y="348084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 (660 Hz)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52289F-CEBB-FF41-BB6C-D59257BF993E}"/>
              </a:ext>
            </a:extLst>
          </p:cNvPr>
          <p:cNvSpPr txBox="1"/>
          <p:nvPr/>
        </p:nvSpPr>
        <p:spPr>
          <a:xfrm>
            <a:off x="8904316" y="4945190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+ Mi5 (440 + 660 Hz)</a:t>
            </a:r>
          </a:p>
        </p:txBody>
      </p:sp>
      <p:pic>
        <p:nvPicPr>
          <p:cNvPr id="13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5D2193BF-BD70-0B4C-8A0A-045196CE1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93900" y="4166726"/>
            <a:ext cx="812800" cy="812800"/>
          </a:xfrm>
          <a:prstGeom prst="rect">
            <a:avLst/>
          </a:prstGeom>
        </p:spPr>
      </p:pic>
      <p:pic>
        <p:nvPicPr>
          <p:cNvPr id="14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9712C88F-329C-AA4E-887B-0A290E6D92D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04316" y="1090446"/>
            <a:ext cx="812800" cy="812800"/>
          </a:xfrm>
          <a:prstGeom prst="rect">
            <a:avLst/>
          </a:prstGeom>
        </p:spPr>
      </p:pic>
      <p:pic>
        <p:nvPicPr>
          <p:cNvPr id="15" name="Mi5" descr="Mi5">
            <a:hlinkClick r:id="" action="ppaction://media"/>
            <a:extLst>
              <a:ext uri="{FF2B5EF4-FFF2-40B4-BE49-F238E27FC236}">
                <a16:creationId xmlns:a16="http://schemas.microsoft.com/office/drawing/2014/main" id="{0B788874-694A-0542-A399-F5CB11B2B53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9306" y="26817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73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171577" y="61349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Il y a une raison à cela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13B49D-B0DC-F949-B5DF-3D87C3079408}"/>
              </a:ext>
            </a:extLst>
          </p:cNvPr>
          <p:cNvSpPr txBox="1"/>
          <p:nvPr/>
        </p:nvSpPr>
        <p:spPr>
          <a:xfrm>
            <a:off x="585457" y="1106003"/>
            <a:ext cx="522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 mouvement d’une corde vibrante tendue entre deux points fixes est une combinaison de vibrations, chacune correspondant à un mode ayant l'aspect de k fuseau(x) identiques (harmonique k)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D9ECBC6-2FF8-AA41-8A2B-72039341B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" b="2714"/>
          <a:stretch/>
        </p:blipFill>
        <p:spPr>
          <a:xfrm>
            <a:off x="1494689" y="2554920"/>
            <a:ext cx="3541220" cy="29979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CA4BEC-EE66-A346-854B-3659FE1F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63" y="0"/>
            <a:ext cx="5600437" cy="6924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B1C286-0422-E743-BF03-8D11EC8A43C4}"/>
              </a:ext>
            </a:extLst>
          </p:cNvPr>
          <p:cNvSpPr txBox="1"/>
          <p:nvPr/>
        </p:nvSpPr>
        <p:spPr>
          <a:xfrm>
            <a:off x="7637067" y="5669388"/>
            <a:ext cx="3842809" cy="1704002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995C40-7D99-4547-B2FB-6B5A3BA0CA45}"/>
              </a:ext>
            </a:extLst>
          </p:cNvPr>
          <p:cNvSpPr txBox="1"/>
          <p:nvPr/>
        </p:nvSpPr>
        <p:spPr>
          <a:xfrm>
            <a:off x="7637067" y="5801493"/>
            <a:ext cx="3842809" cy="9194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Jean Le Rond d’Alembert </a:t>
            </a:r>
          </a:p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(1717 – 1783)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F491F4-EA64-8D43-A213-BC08AD355BE9}"/>
              </a:ext>
            </a:extLst>
          </p:cNvPr>
          <p:cNvSpPr txBox="1"/>
          <p:nvPr/>
        </p:nvSpPr>
        <p:spPr>
          <a:xfrm>
            <a:off x="651158" y="5801493"/>
            <a:ext cx="522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C’est le phénomène de propagation des ondes.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B9EFA-4C95-6342-A740-6BB601B5FC0C}"/>
              </a:ext>
            </a:extLst>
          </p:cNvPr>
          <p:cNvSpPr/>
          <p:nvPr/>
        </p:nvSpPr>
        <p:spPr>
          <a:xfrm>
            <a:off x="1370409" y="6228516"/>
            <a:ext cx="36583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hlinkClick r:id="rId4"/>
              </a:rPr>
              <a:t>https://fr.wikipedia.org/wiki/Onde_sur_une_corde_vibrante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66211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homme, tenant, portant&#10;&#10;Description générée automatiquement">
            <a:extLst>
              <a:ext uri="{FF2B5EF4-FFF2-40B4-BE49-F238E27FC236}">
                <a16:creationId xmlns:a16="http://schemas.microsoft.com/office/drawing/2014/main" id="{20336A49-0FF6-A142-BB8F-FE729943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86"/>
            <a:ext cx="5379076" cy="68070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FDC1BC7-34AF-9A43-B9AF-210FB290DACC}"/>
              </a:ext>
            </a:extLst>
          </p:cNvPr>
          <p:cNvSpPr txBox="1"/>
          <p:nvPr/>
        </p:nvSpPr>
        <p:spPr>
          <a:xfrm>
            <a:off x="1313781" y="5659705"/>
            <a:ext cx="2751513" cy="1547430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9B94494-2661-1946-946B-51BB30FE1E2C}"/>
              </a:ext>
            </a:extLst>
          </p:cNvPr>
          <p:cNvSpPr txBox="1">
            <a:spLocks/>
          </p:cNvSpPr>
          <p:nvPr/>
        </p:nvSpPr>
        <p:spPr>
          <a:xfrm>
            <a:off x="5846618" y="25486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Représentation des harmoniques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6AC940-3668-794C-B093-13C7A0C4D792}"/>
              </a:ext>
            </a:extLst>
          </p:cNvPr>
          <p:cNvSpPr/>
          <p:nvPr/>
        </p:nvSpPr>
        <p:spPr>
          <a:xfrm>
            <a:off x="-397254" y="583567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Joseph Fourier </a:t>
            </a:r>
          </a:p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(1768 – 1830)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BEFE80-9C86-444A-ACF0-5C1A0C4959B1}"/>
              </a:ext>
            </a:extLst>
          </p:cNvPr>
          <p:cNvSpPr txBox="1"/>
          <p:nvPr/>
        </p:nvSpPr>
        <p:spPr>
          <a:xfrm>
            <a:off x="6883279" y="358642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Harmonique 1</a:t>
            </a:r>
          </a:p>
          <a:p>
            <a:pPr algn="ctr"/>
            <a:r>
              <a:rPr lang="fr-FR" sz="1000" dirty="0">
                <a:solidFill>
                  <a:srgbClr val="FF0000"/>
                </a:solidFill>
              </a:rPr>
              <a:t>(Fondamentale)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C60AB1-9CE3-1248-ABE0-3E608CF80280}"/>
              </a:ext>
            </a:extLst>
          </p:cNvPr>
          <p:cNvSpPr txBox="1"/>
          <p:nvPr/>
        </p:nvSpPr>
        <p:spPr>
          <a:xfrm>
            <a:off x="7778300" y="4125822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F6BC90-4BA8-8341-88AE-05021CCD3C18}"/>
              </a:ext>
            </a:extLst>
          </p:cNvPr>
          <p:cNvSpPr txBox="1"/>
          <p:nvPr/>
        </p:nvSpPr>
        <p:spPr>
          <a:xfrm>
            <a:off x="8699013" y="4467404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0898850-1528-6249-A89C-0051203635F9}"/>
              </a:ext>
            </a:extLst>
          </p:cNvPr>
          <p:cNvSpPr txBox="1"/>
          <p:nvPr/>
        </p:nvSpPr>
        <p:spPr>
          <a:xfrm>
            <a:off x="9524332" y="4808348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4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6A0C22D-4BF4-D34D-8E6E-8B5439573063}"/>
              </a:ext>
            </a:extLst>
          </p:cNvPr>
          <p:cNvCxnSpPr/>
          <p:nvPr/>
        </p:nvCxnSpPr>
        <p:spPr>
          <a:xfrm flipV="1">
            <a:off x="6493256" y="3555635"/>
            <a:ext cx="0" cy="1965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5AC0659-06D8-3242-A758-A3ED409496BC}"/>
              </a:ext>
            </a:extLst>
          </p:cNvPr>
          <p:cNvCxnSpPr>
            <a:cxnSpLocks/>
          </p:cNvCxnSpPr>
          <p:nvPr/>
        </p:nvCxnSpPr>
        <p:spPr>
          <a:xfrm>
            <a:off x="6493256" y="5520798"/>
            <a:ext cx="4314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481848D-CDFE-EC4C-A06A-609EE945B2FB}"/>
              </a:ext>
            </a:extLst>
          </p:cNvPr>
          <p:cNvSpPr txBox="1"/>
          <p:nvPr/>
        </p:nvSpPr>
        <p:spPr>
          <a:xfrm>
            <a:off x="6091754" y="3285268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amplitude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F050FE2-783E-644E-9FB6-CB7719331C93}"/>
              </a:ext>
            </a:extLst>
          </p:cNvPr>
          <p:cNvSpPr txBox="1"/>
          <p:nvPr/>
        </p:nvSpPr>
        <p:spPr>
          <a:xfrm>
            <a:off x="10900467" y="534758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fréquence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89990C2-0338-A041-A745-535DAEC4A963}"/>
              </a:ext>
            </a:extLst>
          </p:cNvPr>
          <p:cNvCxnSpPr>
            <a:cxnSpLocks/>
          </p:cNvCxnSpPr>
          <p:nvPr/>
        </p:nvCxnSpPr>
        <p:spPr>
          <a:xfrm>
            <a:off x="7347336" y="4053603"/>
            <a:ext cx="0" cy="14671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CA849BD-41C2-1D47-85EF-2BC0F4713B00}"/>
              </a:ext>
            </a:extLst>
          </p:cNvPr>
          <p:cNvCxnSpPr>
            <a:cxnSpLocks/>
          </p:cNvCxnSpPr>
          <p:nvPr/>
        </p:nvCxnSpPr>
        <p:spPr>
          <a:xfrm>
            <a:off x="8264507" y="4435988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D8A405A-DECA-D549-B68C-0DF9A0CB82CD}"/>
              </a:ext>
            </a:extLst>
          </p:cNvPr>
          <p:cNvCxnSpPr>
            <a:cxnSpLocks/>
          </p:cNvCxnSpPr>
          <p:nvPr/>
        </p:nvCxnSpPr>
        <p:spPr>
          <a:xfrm>
            <a:off x="9181678" y="4787200"/>
            <a:ext cx="0" cy="73359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3515CBF-E378-7940-BBC1-4DC36055208C}"/>
              </a:ext>
            </a:extLst>
          </p:cNvPr>
          <p:cNvCxnSpPr>
            <a:cxnSpLocks/>
          </p:cNvCxnSpPr>
          <p:nvPr/>
        </p:nvCxnSpPr>
        <p:spPr>
          <a:xfrm>
            <a:off x="10021492" y="5174369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E4517BA-ABE6-1244-A279-ABED204A035D}"/>
              </a:ext>
            </a:extLst>
          </p:cNvPr>
          <p:cNvSpPr txBox="1"/>
          <p:nvPr/>
        </p:nvSpPr>
        <p:spPr>
          <a:xfrm>
            <a:off x="7233362" y="5573673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B40C6F9-4C42-5A4C-8439-97E81004B7B6}"/>
              </a:ext>
            </a:extLst>
          </p:cNvPr>
          <p:cNvSpPr txBox="1"/>
          <p:nvPr/>
        </p:nvSpPr>
        <p:spPr>
          <a:xfrm>
            <a:off x="8110924" y="5574064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2f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B354184-CE20-2E48-B97F-3563DA29A6F5}"/>
              </a:ext>
            </a:extLst>
          </p:cNvPr>
          <p:cNvSpPr txBox="1"/>
          <p:nvPr/>
        </p:nvSpPr>
        <p:spPr>
          <a:xfrm>
            <a:off x="9031637" y="5573673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3f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10363A-8F78-9745-B36A-ED86E2539E1B}"/>
              </a:ext>
            </a:extLst>
          </p:cNvPr>
          <p:cNvSpPr txBox="1"/>
          <p:nvPr/>
        </p:nvSpPr>
        <p:spPr>
          <a:xfrm>
            <a:off x="9884159" y="5556549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5BB6D6-5C1F-5A46-8D0B-AFFC111E9CA8}"/>
              </a:ext>
            </a:extLst>
          </p:cNvPr>
          <p:cNvSpPr/>
          <p:nvPr/>
        </p:nvSpPr>
        <p:spPr>
          <a:xfrm>
            <a:off x="5846618" y="1483316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Un signal périodique de fréquence f et de forme quelconque peut être obtenu en ajoutant à une sinusoïde de fréquence f (fondamentale) , des sinusoïdes dont les fréquences sont des multiples entiers de f.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C93B9-8B9D-4440-8BCF-F3073B2CB65C}"/>
              </a:ext>
            </a:extLst>
          </p:cNvPr>
          <p:cNvSpPr/>
          <p:nvPr/>
        </p:nvSpPr>
        <p:spPr>
          <a:xfrm>
            <a:off x="7122947" y="6116944"/>
            <a:ext cx="3543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3"/>
              </a:rPr>
              <a:t>https://fr.wikipedia.org/wiki/S%C3%A9rie_de_Fourier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5421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3DA5B580-06A3-1C49-8D30-AD3390026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B5CE27-AB2D-DC4A-931E-10AF0D49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2351057" y="1048916"/>
            <a:ext cx="7489885" cy="562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9B94494-2661-1946-946B-51BB30FE1E2C}"/>
              </a:ext>
            </a:extLst>
          </p:cNvPr>
          <p:cNvSpPr txBox="1">
            <a:spLocks/>
          </p:cNvSpPr>
          <p:nvPr/>
        </p:nvSpPr>
        <p:spPr>
          <a:xfrm>
            <a:off x="1313410" y="69593"/>
            <a:ext cx="10075025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Exemple d’une transformée de Fourier du La4 au piano</a:t>
            </a:r>
          </a:p>
        </p:txBody>
      </p:sp>
    </p:spTree>
    <p:extLst>
      <p:ext uri="{BB962C8B-B14F-4D97-AF65-F5344CB8AC3E}">
        <p14:creationId xmlns:p14="http://schemas.microsoft.com/office/powerpoint/2010/main" val="171596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78">
            <a:extLst>
              <a:ext uri="{FF2B5EF4-FFF2-40B4-BE49-F238E27FC236}">
                <a16:creationId xmlns:a16="http://schemas.microsoft.com/office/drawing/2014/main" id="{1B49ADF3-54BF-9340-8D0D-758CEA22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8375" b="7765"/>
          <a:stretch/>
        </p:blipFill>
        <p:spPr>
          <a:xfrm>
            <a:off x="-74815" y="0"/>
            <a:ext cx="12266815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2452255" y="0"/>
            <a:ext cx="7020059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définition originale de l’harmonie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2364854" y="5685903"/>
            <a:ext cx="7593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L’harmonie au sens de Pythagore est l’association de sons partageant des harmoniques communes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937123C-F208-6147-8C8D-972CE5498DD3}"/>
              </a:ext>
            </a:extLst>
          </p:cNvPr>
          <p:cNvCxnSpPr>
            <a:cxnSpLocks/>
          </p:cNvCxnSpPr>
          <p:nvPr/>
        </p:nvCxnSpPr>
        <p:spPr>
          <a:xfrm flipV="1">
            <a:off x="1503440" y="1587870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9D2C8BB-F4CB-9A4A-872A-8694540B8635}"/>
              </a:ext>
            </a:extLst>
          </p:cNvPr>
          <p:cNvCxnSpPr>
            <a:cxnSpLocks/>
          </p:cNvCxnSpPr>
          <p:nvPr/>
        </p:nvCxnSpPr>
        <p:spPr>
          <a:xfrm>
            <a:off x="1503440" y="2917591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897FF00-08DC-1F4C-800B-BFC1C21C2EDF}"/>
              </a:ext>
            </a:extLst>
          </p:cNvPr>
          <p:cNvSpPr txBox="1"/>
          <p:nvPr/>
        </p:nvSpPr>
        <p:spPr>
          <a:xfrm>
            <a:off x="1370230" y="1310388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C1B7D5-E6D4-D341-8227-E0FA3125178D}"/>
              </a:ext>
            </a:extLst>
          </p:cNvPr>
          <p:cNvSpPr txBox="1"/>
          <p:nvPr/>
        </p:nvSpPr>
        <p:spPr>
          <a:xfrm>
            <a:off x="4544883" y="278678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E90BD46-19A0-F645-B288-77422EA9D46A}"/>
              </a:ext>
            </a:extLst>
          </p:cNvPr>
          <p:cNvCxnSpPr>
            <a:cxnSpLocks/>
          </p:cNvCxnSpPr>
          <p:nvPr/>
        </p:nvCxnSpPr>
        <p:spPr>
          <a:xfrm>
            <a:off x="2085675" y="1849263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100C477-78D1-224B-9264-C2C72DA214E3}"/>
              </a:ext>
            </a:extLst>
          </p:cNvPr>
          <p:cNvCxnSpPr>
            <a:cxnSpLocks/>
          </p:cNvCxnSpPr>
          <p:nvPr/>
        </p:nvCxnSpPr>
        <p:spPr>
          <a:xfrm>
            <a:off x="2760884" y="2118113"/>
            <a:ext cx="0" cy="79947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DAEDADE-DDAB-3B44-B978-7702185E5E0C}"/>
              </a:ext>
            </a:extLst>
          </p:cNvPr>
          <p:cNvCxnSpPr>
            <a:cxnSpLocks/>
          </p:cNvCxnSpPr>
          <p:nvPr/>
        </p:nvCxnSpPr>
        <p:spPr>
          <a:xfrm>
            <a:off x="3386888" y="2375186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21AFC7F-75C6-A247-9B7C-A28CED900E6F}"/>
              </a:ext>
            </a:extLst>
          </p:cNvPr>
          <p:cNvCxnSpPr>
            <a:cxnSpLocks/>
          </p:cNvCxnSpPr>
          <p:nvPr/>
        </p:nvCxnSpPr>
        <p:spPr>
          <a:xfrm>
            <a:off x="4003142" y="2571162"/>
            <a:ext cx="0" cy="3464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05054A-8965-C145-84E0-BCCC747D4877}"/>
              </a:ext>
            </a:extLst>
          </p:cNvPr>
          <p:cNvSpPr txBox="1"/>
          <p:nvPr/>
        </p:nvSpPr>
        <p:spPr>
          <a:xfrm>
            <a:off x="1889542" y="2986948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238C4D-DE8C-1849-B0B9-6DC268425BE8}"/>
              </a:ext>
            </a:extLst>
          </p:cNvPr>
          <p:cNvSpPr txBox="1"/>
          <p:nvPr/>
        </p:nvSpPr>
        <p:spPr>
          <a:xfrm>
            <a:off x="2560348" y="2970466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E1DE12-E562-0647-84BF-52637B590C8F}"/>
              </a:ext>
            </a:extLst>
          </p:cNvPr>
          <p:cNvSpPr txBox="1"/>
          <p:nvPr/>
        </p:nvSpPr>
        <p:spPr>
          <a:xfrm>
            <a:off x="3149876" y="297046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27BB69-EBC5-5543-AD89-748F42283814}"/>
              </a:ext>
            </a:extLst>
          </p:cNvPr>
          <p:cNvSpPr txBox="1"/>
          <p:nvPr/>
        </p:nvSpPr>
        <p:spPr>
          <a:xfrm>
            <a:off x="3766539" y="296289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962D394-FAE1-FD45-937E-2C3E590269C5}"/>
              </a:ext>
            </a:extLst>
          </p:cNvPr>
          <p:cNvCxnSpPr>
            <a:cxnSpLocks/>
          </p:cNvCxnSpPr>
          <p:nvPr/>
        </p:nvCxnSpPr>
        <p:spPr>
          <a:xfrm flipV="1">
            <a:off x="1510141" y="3469244"/>
            <a:ext cx="0" cy="1247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FCCCEF1-F54A-E544-90EC-A81732294A66}"/>
              </a:ext>
            </a:extLst>
          </p:cNvPr>
          <p:cNvCxnSpPr>
            <a:cxnSpLocks/>
          </p:cNvCxnSpPr>
          <p:nvPr/>
        </p:nvCxnSpPr>
        <p:spPr>
          <a:xfrm>
            <a:off x="1510141" y="4717042"/>
            <a:ext cx="2979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EAB7F74-6858-E147-AFEA-29BB949058D5}"/>
              </a:ext>
            </a:extLst>
          </p:cNvPr>
          <p:cNvSpPr txBox="1"/>
          <p:nvPr/>
        </p:nvSpPr>
        <p:spPr>
          <a:xfrm>
            <a:off x="1376931" y="320763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B3BF1A-62E8-CC4F-BC44-455B295A28F8}"/>
              </a:ext>
            </a:extLst>
          </p:cNvPr>
          <p:cNvSpPr txBox="1"/>
          <p:nvPr/>
        </p:nvSpPr>
        <p:spPr>
          <a:xfrm>
            <a:off x="4512673" y="458623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C26E37F-5335-694E-A37F-A1DA9E62EB4C}"/>
              </a:ext>
            </a:extLst>
          </p:cNvPr>
          <p:cNvCxnSpPr>
            <a:cxnSpLocks/>
          </p:cNvCxnSpPr>
          <p:nvPr/>
        </p:nvCxnSpPr>
        <p:spPr>
          <a:xfrm>
            <a:off x="2737250" y="3901701"/>
            <a:ext cx="1" cy="8071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99449EE-1B79-2144-A01C-A23594391D34}"/>
              </a:ext>
            </a:extLst>
          </p:cNvPr>
          <p:cNvCxnSpPr>
            <a:cxnSpLocks/>
          </p:cNvCxnSpPr>
          <p:nvPr/>
        </p:nvCxnSpPr>
        <p:spPr>
          <a:xfrm>
            <a:off x="3947967" y="4405559"/>
            <a:ext cx="0" cy="303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9C5F20D-4D5E-F94C-AF16-FEE697EF6BA2}"/>
              </a:ext>
            </a:extLst>
          </p:cNvPr>
          <p:cNvSpPr txBox="1"/>
          <p:nvPr/>
        </p:nvSpPr>
        <p:spPr>
          <a:xfrm>
            <a:off x="2536714" y="475343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90B16F2-32A4-E849-B1FA-FC55BB591163}"/>
              </a:ext>
            </a:extLst>
          </p:cNvPr>
          <p:cNvSpPr txBox="1"/>
          <p:nvPr/>
        </p:nvSpPr>
        <p:spPr>
          <a:xfrm>
            <a:off x="3711364" y="476234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1243653-1239-E445-A115-EBBE871DD321}"/>
              </a:ext>
            </a:extLst>
          </p:cNvPr>
          <p:cNvSpPr txBox="1"/>
          <p:nvPr/>
        </p:nvSpPr>
        <p:spPr>
          <a:xfrm>
            <a:off x="702247" y="214852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1958E88-8DC9-2249-8355-83473DE174CA}"/>
              </a:ext>
            </a:extLst>
          </p:cNvPr>
          <p:cNvSpPr txBox="1"/>
          <p:nvPr/>
        </p:nvSpPr>
        <p:spPr>
          <a:xfrm>
            <a:off x="708948" y="3794385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A4FD1B15-2910-9542-B9D8-BECBF396B025}"/>
              </a:ext>
            </a:extLst>
          </p:cNvPr>
          <p:cNvCxnSpPr>
            <a:cxnSpLocks/>
          </p:cNvCxnSpPr>
          <p:nvPr/>
        </p:nvCxnSpPr>
        <p:spPr>
          <a:xfrm flipV="1">
            <a:off x="8014335" y="1557447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1751F96-9019-1546-AB5A-668FA635D2FC}"/>
              </a:ext>
            </a:extLst>
          </p:cNvPr>
          <p:cNvCxnSpPr>
            <a:cxnSpLocks/>
          </p:cNvCxnSpPr>
          <p:nvPr/>
        </p:nvCxnSpPr>
        <p:spPr>
          <a:xfrm>
            <a:off x="8014335" y="2887168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5CD691C-0B3D-E044-B333-DA8A7D532B5C}"/>
              </a:ext>
            </a:extLst>
          </p:cNvPr>
          <p:cNvSpPr txBox="1"/>
          <p:nvPr/>
        </p:nvSpPr>
        <p:spPr>
          <a:xfrm>
            <a:off x="7881125" y="1279965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758147F-3502-1848-B37C-7C1DC08A9AAF}"/>
              </a:ext>
            </a:extLst>
          </p:cNvPr>
          <p:cNvSpPr txBox="1"/>
          <p:nvPr/>
        </p:nvSpPr>
        <p:spPr>
          <a:xfrm>
            <a:off x="11055778" y="2756363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9D2D3E6-6E1E-E841-A370-22876320FC18}"/>
              </a:ext>
            </a:extLst>
          </p:cNvPr>
          <p:cNvCxnSpPr>
            <a:cxnSpLocks/>
          </p:cNvCxnSpPr>
          <p:nvPr/>
        </p:nvCxnSpPr>
        <p:spPr>
          <a:xfrm>
            <a:off x="8596570" y="1818840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95B08EEB-7E7E-4F48-AAA6-D33295CA9B6E}"/>
              </a:ext>
            </a:extLst>
          </p:cNvPr>
          <p:cNvCxnSpPr>
            <a:cxnSpLocks/>
          </p:cNvCxnSpPr>
          <p:nvPr/>
        </p:nvCxnSpPr>
        <p:spPr>
          <a:xfrm>
            <a:off x="9271779" y="2087690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FB035541-E95B-2C41-B642-580038B25E8D}"/>
              </a:ext>
            </a:extLst>
          </p:cNvPr>
          <p:cNvCxnSpPr>
            <a:cxnSpLocks/>
          </p:cNvCxnSpPr>
          <p:nvPr/>
        </p:nvCxnSpPr>
        <p:spPr>
          <a:xfrm>
            <a:off x="9897783" y="2344763"/>
            <a:ext cx="0" cy="5424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CAA7AD1-8BD7-6B4E-B30E-0B42EF8E2963}"/>
              </a:ext>
            </a:extLst>
          </p:cNvPr>
          <p:cNvCxnSpPr>
            <a:cxnSpLocks/>
          </p:cNvCxnSpPr>
          <p:nvPr/>
        </p:nvCxnSpPr>
        <p:spPr>
          <a:xfrm>
            <a:off x="10514037" y="2540739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A65537FA-0212-874E-A843-DFD3087B3347}"/>
              </a:ext>
            </a:extLst>
          </p:cNvPr>
          <p:cNvSpPr txBox="1"/>
          <p:nvPr/>
        </p:nvSpPr>
        <p:spPr>
          <a:xfrm>
            <a:off x="8400437" y="295652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EAB86A0-C993-3B4D-BF57-4D1EF793CE35}"/>
              </a:ext>
            </a:extLst>
          </p:cNvPr>
          <p:cNvSpPr txBox="1"/>
          <p:nvPr/>
        </p:nvSpPr>
        <p:spPr>
          <a:xfrm>
            <a:off x="9071243" y="2940043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CBCD700-372F-7C4E-88DE-019D48566396}"/>
              </a:ext>
            </a:extLst>
          </p:cNvPr>
          <p:cNvSpPr txBox="1"/>
          <p:nvPr/>
        </p:nvSpPr>
        <p:spPr>
          <a:xfrm>
            <a:off x="9660771" y="2940043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8262063-E199-1C4D-BBCB-0CF2807A264E}"/>
              </a:ext>
            </a:extLst>
          </p:cNvPr>
          <p:cNvSpPr txBox="1"/>
          <p:nvPr/>
        </p:nvSpPr>
        <p:spPr>
          <a:xfrm>
            <a:off x="10277434" y="2932472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C6562CE4-3A81-AC44-8981-2148C1D5DC50}"/>
              </a:ext>
            </a:extLst>
          </p:cNvPr>
          <p:cNvSpPr txBox="1"/>
          <p:nvPr/>
        </p:nvSpPr>
        <p:spPr>
          <a:xfrm>
            <a:off x="7213142" y="211809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9D6A921-3D71-4C49-BBCB-DE1EB34EDFB8}"/>
              </a:ext>
            </a:extLst>
          </p:cNvPr>
          <p:cNvCxnSpPr>
            <a:cxnSpLocks/>
          </p:cNvCxnSpPr>
          <p:nvPr/>
        </p:nvCxnSpPr>
        <p:spPr>
          <a:xfrm flipV="1">
            <a:off x="8014335" y="3473404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3F62724-FD10-8D48-9B37-300788229B0E}"/>
              </a:ext>
            </a:extLst>
          </p:cNvPr>
          <p:cNvCxnSpPr>
            <a:cxnSpLocks/>
          </p:cNvCxnSpPr>
          <p:nvPr/>
        </p:nvCxnSpPr>
        <p:spPr>
          <a:xfrm>
            <a:off x="8014335" y="4803125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517F50A-4886-6441-B9D0-5481172DDB5F}"/>
              </a:ext>
            </a:extLst>
          </p:cNvPr>
          <p:cNvSpPr txBox="1"/>
          <p:nvPr/>
        </p:nvSpPr>
        <p:spPr>
          <a:xfrm>
            <a:off x="7881125" y="3195922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24CF5B9-F8C6-6345-8E04-594D1D041307}"/>
              </a:ext>
            </a:extLst>
          </p:cNvPr>
          <p:cNvSpPr txBox="1"/>
          <p:nvPr/>
        </p:nvSpPr>
        <p:spPr>
          <a:xfrm>
            <a:off x="11055778" y="4672320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5E6EDD-A935-4944-89BB-025132436236}"/>
              </a:ext>
            </a:extLst>
          </p:cNvPr>
          <p:cNvCxnSpPr>
            <a:cxnSpLocks/>
          </p:cNvCxnSpPr>
          <p:nvPr/>
        </p:nvCxnSpPr>
        <p:spPr>
          <a:xfrm>
            <a:off x="8879202" y="3710147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3C0C0361-2FC6-3944-9B0E-1C89626D0E65}"/>
              </a:ext>
            </a:extLst>
          </p:cNvPr>
          <p:cNvCxnSpPr>
            <a:cxnSpLocks/>
          </p:cNvCxnSpPr>
          <p:nvPr/>
        </p:nvCxnSpPr>
        <p:spPr>
          <a:xfrm>
            <a:off x="9893231" y="4034054"/>
            <a:ext cx="4552" cy="7690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05B2384D-F113-1343-8C94-48BDA14A8EF9}"/>
              </a:ext>
            </a:extLst>
          </p:cNvPr>
          <p:cNvSpPr txBox="1"/>
          <p:nvPr/>
        </p:nvSpPr>
        <p:spPr>
          <a:xfrm>
            <a:off x="8678666" y="482192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660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9F0EAF1-CB32-1E4B-84A4-5FC72EC8C397}"/>
              </a:ext>
            </a:extLst>
          </p:cNvPr>
          <p:cNvSpPr txBox="1"/>
          <p:nvPr/>
        </p:nvSpPr>
        <p:spPr>
          <a:xfrm>
            <a:off x="9660771" y="4856000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43946F1-BD9A-1F4D-8251-23BCFB5E2F21}"/>
              </a:ext>
            </a:extLst>
          </p:cNvPr>
          <p:cNvSpPr txBox="1"/>
          <p:nvPr/>
        </p:nvSpPr>
        <p:spPr>
          <a:xfrm>
            <a:off x="7213142" y="403405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3635A82-0220-B94F-B56C-474FE81C1B9F}"/>
              </a:ext>
            </a:extLst>
          </p:cNvPr>
          <p:cNvSpPr txBox="1"/>
          <p:nvPr/>
        </p:nvSpPr>
        <p:spPr>
          <a:xfrm>
            <a:off x="191433" y="3023911"/>
            <a:ext cx="6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Octave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(x2)</a:t>
            </a: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4F0AB81D-1D4A-3B44-B5D6-E491EE0F356E}"/>
              </a:ext>
            </a:extLst>
          </p:cNvPr>
          <p:cNvSpPr/>
          <p:nvPr/>
        </p:nvSpPr>
        <p:spPr>
          <a:xfrm rot="10800000">
            <a:off x="822944" y="2517851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321978-B4CF-6C4C-AE98-277D7FC1E528}"/>
              </a:ext>
            </a:extLst>
          </p:cNvPr>
          <p:cNvSpPr txBox="1"/>
          <p:nvPr/>
        </p:nvSpPr>
        <p:spPr>
          <a:xfrm>
            <a:off x="6814171" y="2870438"/>
            <a:ext cx="609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Quinte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(x3/2)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F4400672-4BF7-C74C-AEE7-3D6C37AACFF2}"/>
              </a:ext>
            </a:extLst>
          </p:cNvPr>
          <p:cNvSpPr/>
          <p:nvPr/>
        </p:nvSpPr>
        <p:spPr>
          <a:xfrm rot="10800000">
            <a:off x="7418080" y="2487429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6C75BC0-1A29-914F-836D-A7FB475162F1}"/>
              </a:ext>
            </a:extLst>
          </p:cNvPr>
          <p:cNvSpPr txBox="1"/>
          <p:nvPr/>
        </p:nvSpPr>
        <p:spPr>
          <a:xfrm>
            <a:off x="2600265" y="183509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8323FE96-1ADA-AA4E-AFD5-1B68026EEDF9}"/>
              </a:ext>
            </a:extLst>
          </p:cNvPr>
          <p:cNvSpPr txBox="1"/>
          <p:nvPr/>
        </p:nvSpPr>
        <p:spPr>
          <a:xfrm>
            <a:off x="3849812" y="231005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9CF4A1D-6A7D-BC40-8DF7-1541B164BFFF}"/>
              </a:ext>
            </a:extLst>
          </p:cNvPr>
          <p:cNvSpPr txBox="1"/>
          <p:nvPr/>
        </p:nvSpPr>
        <p:spPr>
          <a:xfrm>
            <a:off x="2575808" y="364528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15D112D-B0C8-D64B-B537-F1BEAFECC470}"/>
              </a:ext>
            </a:extLst>
          </p:cNvPr>
          <p:cNvSpPr txBox="1"/>
          <p:nvPr/>
        </p:nvSpPr>
        <p:spPr>
          <a:xfrm>
            <a:off x="3782697" y="416371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A7A08BA-249A-464B-947D-C20E40046CC4}"/>
              </a:ext>
            </a:extLst>
          </p:cNvPr>
          <p:cNvSpPr txBox="1"/>
          <p:nvPr/>
        </p:nvSpPr>
        <p:spPr>
          <a:xfrm>
            <a:off x="9726141" y="207210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D3B992C-5B1D-944A-9F10-83B0CDB1FC72}"/>
              </a:ext>
            </a:extLst>
          </p:cNvPr>
          <p:cNvSpPr txBox="1"/>
          <p:nvPr/>
        </p:nvSpPr>
        <p:spPr>
          <a:xfrm>
            <a:off x="9726141" y="377859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6BB2BC6-BFF0-0842-BD5B-A39B0BE494B5}"/>
              </a:ext>
            </a:extLst>
          </p:cNvPr>
          <p:cNvSpPr txBox="1"/>
          <p:nvPr/>
        </p:nvSpPr>
        <p:spPr>
          <a:xfrm>
            <a:off x="1920405" y="158787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65EC778-C65F-B04E-A74D-6FC157B67EAD}"/>
              </a:ext>
            </a:extLst>
          </p:cNvPr>
          <p:cNvSpPr txBox="1"/>
          <p:nvPr/>
        </p:nvSpPr>
        <p:spPr>
          <a:xfrm>
            <a:off x="3228155" y="212181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79513D5-695F-4741-8179-652244C02195}"/>
              </a:ext>
            </a:extLst>
          </p:cNvPr>
          <p:cNvSpPr txBox="1"/>
          <p:nvPr/>
        </p:nvSpPr>
        <p:spPr>
          <a:xfrm>
            <a:off x="8431299" y="156322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F34AADB-7ED9-3741-94C5-E48E08C8BB5A}"/>
              </a:ext>
            </a:extLst>
          </p:cNvPr>
          <p:cNvSpPr txBox="1"/>
          <p:nvPr/>
        </p:nvSpPr>
        <p:spPr>
          <a:xfrm>
            <a:off x="9106509" y="184021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78A6908-91C4-5247-8850-251C691FC15D}"/>
              </a:ext>
            </a:extLst>
          </p:cNvPr>
          <p:cNvSpPr txBox="1"/>
          <p:nvPr/>
        </p:nvSpPr>
        <p:spPr>
          <a:xfrm>
            <a:off x="10352144" y="229709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0195C8FA-7AEA-AE43-B272-6C527D5D6E0F}"/>
              </a:ext>
            </a:extLst>
          </p:cNvPr>
          <p:cNvSpPr txBox="1"/>
          <p:nvPr/>
        </p:nvSpPr>
        <p:spPr>
          <a:xfrm>
            <a:off x="8713932" y="345452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42362885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1312</Words>
  <Application>Microsoft Macintosh PowerPoint</Application>
  <PresentationFormat>Grand écran</PresentationFormat>
  <Paragraphs>401</Paragraphs>
  <Slides>24</Slides>
  <Notes>4</Notes>
  <HiddenSlides>0</HiddenSlides>
  <MMClips>34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Source Sans Pro</vt:lpstr>
      <vt:lpstr>Thème Office</vt:lpstr>
      <vt:lpstr>Le tempérament musical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temperament</dc:title>
  <dc:creator>Guillaume BERTELLO</dc:creator>
  <cp:lastModifiedBy>Guillaume BERTELLO</cp:lastModifiedBy>
  <cp:revision>125</cp:revision>
  <dcterms:created xsi:type="dcterms:W3CDTF">2020-12-05T06:29:00Z</dcterms:created>
  <dcterms:modified xsi:type="dcterms:W3CDTF">2021-02-15T13:37:43Z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db9220-a04a-4f06-aab9-80cbe5287fb3_Enabled">
    <vt:lpwstr>true</vt:lpwstr>
  </property>
  <property fmtid="{D5CDD505-2E9C-101B-9397-08002B2CF9AE}" pid="3" name="MSIP_Label_d2db9220-a04a-4f06-aab9-80cbe5287fb3_SetDate">
    <vt:lpwstr>2020-12-05T06:29:00Z</vt:lpwstr>
  </property>
  <property fmtid="{D5CDD505-2E9C-101B-9397-08002B2CF9AE}" pid="4" name="MSIP_Label_d2db9220-a04a-4f06-aab9-80cbe5287fb3_Method">
    <vt:lpwstr>Standard</vt:lpwstr>
  </property>
  <property fmtid="{D5CDD505-2E9C-101B-9397-08002B2CF9AE}" pid="5" name="MSIP_Label_d2db9220-a04a-4f06-aab9-80cbe5287fb3_Name">
    <vt:lpwstr>d2db9220-a04a-4f06-aab9-80cbe5287fb3</vt:lpwstr>
  </property>
  <property fmtid="{D5CDD505-2E9C-101B-9397-08002B2CF9AE}" pid="6" name="MSIP_Label_d2db9220-a04a-4f06-aab9-80cbe5287fb3_SiteId">
    <vt:lpwstr>b3f4f7c2-72ce-4192-aba4-d6c7719b5766</vt:lpwstr>
  </property>
  <property fmtid="{D5CDD505-2E9C-101B-9397-08002B2CF9AE}" pid="7" name="MSIP_Label_d2db9220-a04a-4f06-aab9-80cbe5287fb3_ActionId">
    <vt:lpwstr>be97ce81-0ced-42f4-a6ed-78add0cf0310</vt:lpwstr>
  </property>
  <property fmtid="{D5CDD505-2E9C-101B-9397-08002B2CF9AE}" pid="8" name="MSIP_Label_d2db9220-a04a-4f06-aab9-80cbe5287fb3_ContentBits">
    <vt:lpwstr>1</vt:lpwstr>
  </property>
  <property fmtid="{D5CDD505-2E9C-101B-9397-08002B2CF9AE}" pid="9" name="ClassificationContentMarkingHeaderLocations">
    <vt:lpwstr>Thème Office:8</vt:lpwstr>
  </property>
  <property fmtid="{D5CDD505-2E9C-101B-9397-08002B2CF9AE}" pid="10" name="ClassificationContentMarkingHeaderText">
    <vt:lpwstr>CONFIDENTIAL &amp; RESTRICTED</vt:lpwstr>
  </property>
</Properties>
</file>